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  <p:sldMasterId id="2147483672" r:id="rId2"/>
    <p:sldMasterId id="2147483708" r:id="rId3"/>
  </p:sldMasterIdLst>
  <p:notesMasterIdLst>
    <p:notesMasterId r:id="rId37"/>
  </p:notesMasterIdLst>
  <p:handoutMasterIdLst>
    <p:handoutMasterId r:id="rId38"/>
  </p:handoutMasterIdLst>
  <p:sldIdLst>
    <p:sldId id="256" r:id="rId4"/>
    <p:sldId id="471" r:id="rId5"/>
    <p:sldId id="492" r:id="rId6"/>
    <p:sldId id="494" r:id="rId7"/>
    <p:sldId id="495" r:id="rId8"/>
    <p:sldId id="496" r:id="rId9"/>
    <p:sldId id="497" r:id="rId10"/>
    <p:sldId id="498" r:id="rId11"/>
    <p:sldId id="499" r:id="rId12"/>
    <p:sldId id="500" r:id="rId13"/>
    <p:sldId id="378" r:id="rId14"/>
    <p:sldId id="379" r:id="rId15"/>
    <p:sldId id="501" r:id="rId16"/>
    <p:sldId id="502" r:id="rId17"/>
    <p:sldId id="469" r:id="rId18"/>
    <p:sldId id="523" r:id="rId19"/>
    <p:sldId id="509" r:id="rId20"/>
    <p:sldId id="524" r:id="rId21"/>
    <p:sldId id="450" r:id="rId22"/>
    <p:sldId id="477" r:id="rId23"/>
    <p:sldId id="434" r:id="rId24"/>
    <p:sldId id="482" r:id="rId25"/>
    <p:sldId id="483" r:id="rId26"/>
    <p:sldId id="382" r:id="rId27"/>
    <p:sldId id="520" r:id="rId28"/>
    <p:sldId id="472" r:id="rId29"/>
    <p:sldId id="507" r:id="rId30"/>
    <p:sldId id="508" r:id="rId31"/>
    <p:sldId id="522" r:id="rId32"/>
    <p:sldId id="504" r:id="rId33"/>
    <p:sldId id="388" r:id="rId34"/>
    <p:sldId id="389" r:id="rId35"/>
    <p:sldId id="491" r:id="rId36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kowe, Laura (OMH)" initials="SL(" lastIdx="30" clrIdx="0">
    <p:extLst/>
  </p:cmAuthor>
  <p:cmAuthor id="2" name="Ronsani, Adrienne (OMH)" initials="RA(" lastIdx="18" clrIdx="1">
    <p:extLst/>
  </p:cmAuthor>
  <p:cmAuthor id="3" name="Weiskopf, Gary M (OMH)" initials="WGM(" lastIdx="7" clrIdx="2">
    <p:extLst/>
  </p:cmAuthor>
  <p:cmAuthor id="4" name="Thomas Smith" initials="" lastIdx="5" clrIdx="3"/>
  <p:cmAuthor id="5" name="Laura Salkowe" initials="LS" lastIdx="5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503278"/>
    <a:srgbClr val="6F5091"/>
    <a:srgbClr val="5A336F"/>
    <a:srgbClr val="765884"/>
    <a:srgbClr val="F2B8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6362" autoAdjust="0"/>
  </p:normalViewPr>
  <p:slideViewPr>
    <p:cSldViewPr snapToGrid="0">
      <p:cViewPr varScale="1">
        <p:scale>
          <a:sx n="112" d="100"/>
          <a:sy n="112" d="100"/>
        </p:scale>
        <p:origin x="-360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358" y="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EB52D-CE6C-4A7B-9A48-EDCEA957E075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1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71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278B6-8937-40B6-8E7E-BD3AFC355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1898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3BA37-D4A6-431E-92A7-CF52DDF8EED6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4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1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71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FDFC4-A1DE-454F-B6E1-53BE64BC2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3349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FDFC4-A1DE-454F-B6E1-53BE64BC26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5050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2038B-B91D-4830-BF65-CB6E589080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7116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3.v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4.v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5.v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6.v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7.v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8.v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670940"/>
            <a:ext cx="12192000" cy="1198605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545570"/>
            <a:ext cx="12192000" cy="12537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06617" y="1753567"/>
            <a:ext cx="88477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solidFill>
                  <a:srgbClr val="503278"/>
                </a:solidFill>
                <a:latin typeface="Arial"/>
                <a:cs typeface="Arial"/>
              </a:rPr>
              <a:t>Implementing Medicaid Behavioral Health Reform in New York</a:t>
            </a:r>
            <a:endParaRPr lang="en-US" sz="3200" b="1" dirty="0">
              <a:solidFill>
                <a:srgbClr val="503278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90500" y="6057900"/>
            <a:ext cx="180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25 2015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06617" y="3136098"/>
            <a:ext cx="63252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rgbClr val="6F50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Medicaid Managed Care Advisory Review Panel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1415397743"/>
              </p:ext>
            </p:extLst>
          </p:nvPr>
        </p:nvGraphicFramePr>
        <p:xfrm>
          <a:off x="0" y="10412"/>
          <a:ext cx="6648450" cy="771525"/>
        </p:xfrm>
        <a:graphic>
          <a:graphicData uri="http://schemas.openxmlformats.org/presentationml/2006/ole">
            <p:oleObj spid="_x0000_s1031" name="Bitmap Image" r:id="rId3" imgW="6095238" imgH="704948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33832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972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824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670940"/>
            <a:ext cx="12192000" cy="1198605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5545570"/>
            <a:ext cx="12192000" cy="12537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06617" y="1753567"/>
            <a:ext cx="88477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solidFill>
                  <a:srgbClr val="503278"/>
                </a:solidFill>
                <a:latin typeface="Arial"/>
                <a:cs typeface="Arial"/>
              </a:rPr>
              <a:t>Implementing Medicaid Behavioral Health Reform in New York</a:t>
            </a:r>
            <a:endParaRPr lang="en-US" sz="3200" b="1" dirty="0">
              <a:solidFill>
                <a:srgbClr val="503278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90500" y="6057900"/>
            <a:ext cx="180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2015</a:t>
            </a:r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06617" y="3136098"/>
            <a:ext cx="63252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rgbClr val="6F50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ACL Management Symposium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4058803770"/>
              </p:ext>
            </p:extLst>
          </p:nvPr>
        </p:nvGraphicFramePr>
        <p:xfrm>
          <a:off x="0" y="10412"/>
          <a:ext cx="6648450" cy="771525"/>
        </p:xfrm>
        <a:graphic>
          <a:graphicData uri="http://schemas.openxmlformats.org/presentationml/2006/ole">
            <p:oleObj spid="_x0000_s3079" name="Bitmap Image" r:id="rId3" imgW="6095238" imgH="704948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5113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itle 7"/>
          <p:cNvSpPr>
            <a:spLocks noGrp="1"/>
          </p:cNvSpPr>
          <p:nvPr>
            <p:ph type="title"/>
          </p:nvPr>
        </p:nvSpPr>
        <p:spPr>
          <a:xfrm>
            <a:off x="649109" y="1167209"/>
            <a:ext cx="11023345" cy="5486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49109" y="1715849"/>
            <a:ext cx="11328524" cy="3831491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Introductions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Updated Behavioral Health Managed Care Transition Timeline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Behavioral Health Managed Care Transition Status Update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Behavioral Health Quality Strategy 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Children’s Update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Next Steps and Discussion</a:t>
            </a:r>
          </a:p>
          <a:p>
            <a:endParaRPr lang="en-US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80870" y="204197"/>
            <a:ext cx="11796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2015								              		                                                       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34046" y="6236402"/>
            <a:ext cx="2743200" cy="365125"/>
          </a:xfrm>
        </p:spPr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451953280"/>
              </p:ext>
            </p:extLst>
          </p:nvPr>
        </p:nvGraphicFramePr>
        <p:xfrm>
          <a:off x="4378363" y="5945714"/>
          <a:ext cx="6648450" cy="771525"/>
        </p:xfrm>
        <a:graphic>
          <a:graphicData uri="http://schemas.openxmlformats.org/presentationml/2006/ole">
            <p:oleObj spid="_x0000_s4103" name="Bitmap Image" r:id="rId3" imgW="6095238" imgH="704948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36673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0" y="3563007"/>
            <a:ext cx="12192000" cy="1500187"/>
          </a:xfrm>
          <a:solidFill>
            <a:srgbClr val="503278"/>
          </a:solidFill>
        </p:spPr>
        <p:txBody>
          <a:bodyPr>
            <a:normAutofit fontScale="92500"/>
          </a:bodyPr>
          <a:lstStyle>
            <a:lvl1pPr marL="0" indent="0">
              <a:buNone/>
              <a:defRPr/>
            </a:lvl1pPr>
          </a:lstStyle>
          <a:p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BH MC Transition Timeline</a:t>
            </a: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343987"/>
            <a:ext cx="12192000" cy="21902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4058803770"/>
              </p:ext>
            </p:extLst>
          </p:nvPr>
        </p:nvGraphicFramePr>
        <p:xfrm>
          <a:off x="0" y="10412"/>
          <a:ext cx="6648450" cy="771525"/>
        </p:xfrm>
        <a:graphic>
          <a:graphicData uri="http://schemas.openxmlformats.org/presentationml/2006/ole">
            <p:oleObj spid="_x0000_s5127" name="Bitmap Image" r:id="rId3" imgW="6095238" imgH="704948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66018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46545" y="1905000"/>
            <a:ext cx="11072091" cy="4387273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Donna Bradbury, Associate Commissioner, Division Of Integrated Community Services For Children &amp; Families, NYSOMH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Lana I. Earle, Deputy Director, Division of Program Development and Management, Office of Health Insurance Programs, NYS DOH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Steve Hanson, Associate Commissioner, NYS OASAS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Laura Velez, Deputy Commissioner, Child Welfare &amp; Community Services, NYS OCFS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7"/>
          <p:cNvSpPr>
            <a:spLocks noGrp="1"/>
          </p:cNvSpPr>
          <p:nvPr>
            <p:ph type="title"/>
          </p:nvPr>
        </p:nvSpPr>
        <p:spPr>
          <a:xfrm>
            <a:off x="611910" y="1167086"/>
            <a:ext cx="11210636" cy="5486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5A33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Children’s </a:t>
            </a:r>
            <a:r>
              <a:rPr lang="en-US" b="1" dirty="0" smtClean="0">
                <a:solidFill>
                  <a:srgbClr val="5A33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Team</a:t>
            </a:r>
            <a:endParaRPr lang="en-US" b="1" dirty="0">
              <a:solidFill>
                <a:srgbClr val="5A33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15"/>
            <a:ext cx="12192000" cy="16254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07144" y="6292273"/>
            <a:ext cx="5350523" cy="467324"/>
          </a:xfrm>
          <a:prstGeom prst="rect">
            <a:avLst/>
          </a:prstGeom>
        </p:spPr>
      </p:pic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52D80F-D259-4F77-81A8-5B7AE6368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80870" y="204197"/>
            <a:ext cx="11796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2015							              		                                                     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91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1242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037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1220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657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7"/>
          <p:cNvSpPr>
            <a:spLocks noGrp="1"/>
          </p:cNvSpPr>
          <p:nvPr>
            <p:ph type="title"/>
          </p:nvPr>
        </p:nvSpPr>
        <p:spPr>
          <a:xfrm>
            <a:off x="649109" y="1167209"/>
            <a:ext cx="11023345" cy="5486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49109" y="1715849"/>
            <a:ext cx="11328524" cy="3831491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Introductions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Updated Behavioral Health Managed Care Transition Timeline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Behavioral Health Managed Care Transition Status Update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Behavioral Health Quality Strategy 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Children’s Update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Next Steps and Discussion</a:t>
            </a:r>
          </a:p>
          <a:p>
            <a:endParaRPr lang="en-US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80870" y="204197"/>
            <a:ext cx="11796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25,</a:t>
            </a:r>
            <a:r>
              <a:rPr lang="en-US" sz="12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								              		                                                       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34046" y="6236402"/>
            <a:ext cx="2743200" cy="365125"/>
          </a:xfrm>
        </p:spPr>
        <p:txBody>
          <a:bodyPr/>
          <a:lstStyle/>
          <a:p>
            <a:fld id="{03768EE8-2548-4B81-96CA-2A79AF6555F1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2549177915"/>
              </p:ext>
            </p:extLst>
          </p:nvPr>
        </p:nvGraphicFramePr>
        <p:xfrm>
          <a:off x="4356848" y="5945912"/>
          <a:ext cx="6648450" cy="771525"/>
        </p:xfrm>
        <a:graphic>
          <a:graphicData uri="http://schemas.openxmlformats.org/presentationml/2006/ole">
            <p:oleObj spid="_x0000_s2055" name="Bitmap Image" r:id="rId3" imgW="6095238" imgH="704948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2624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975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5004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946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670940"/>
            <a:ext cx="12192000" cy="1198605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5545570"/>
            <a:ext cx="12192000" cy="12537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06617" y="1753567"/>
            <a:ext cx="88477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503278"/>
                </a:solidFill>
                <a:latin typeface="Arial"/>
                <a:cs typeface="Arial"/>
              </a:rPr>
              <a:t>Behavioral Health Transition to Managed Care Update</a:t>
            </a:r>
            <a:endParaRPr lang="en-US" sz="3200" b="1" dirty="0">
              <a:solidFill>
                <a:srgbClr val="503278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90500" y="6057900"/>
            <a:ext cx="180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2015</a:t>
            </a:r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4058803770"/>
              </p:ext>
            </p:extLst>
          </p:nvPr>
        </p:nvGraphicFramePr>
        <p:xfrm>
          <a:off x="0" y="10412"/>
          <a:ext cx="6648450" cy="771525"/>
        </p:xfrm>
        <a:graphic>
          <a:graphicData uri="http://schemas.openxmlformats.org/presentationml/2006/ole">
            <p:oleObj spid="_x0000_s6151" name="Bitmap Image" r:id="rId3" imgW="6095238" imgH="704948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68563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itle 7"/>
          <p:cNvSpPr>
            <a:spLocks noGrp="1"/>
          </p:cNvSpPr>
          <p:nvPr>
            <p:ph type="title"/>
          </p:nvPr>
        </p:nvSpPr>
        <p:spPr>
          <a:xfrm>
            <a:off x="649109" y="1167209"/>
            <a:ext cx="11023345" cy="5486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49109" y="1715849"/>
            <a:ext cx="11328524" cy="3831491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Introductions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Updated Behavioral Health Managed Care Transition Timeline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Behavioral Health Managed Care Transition Status Update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Behavioral Health Quality Strategy 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Children’s Update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Next Steps and Discussion</a:t>
            </a:r>
          </a:p>
          <a:p>
            <a:endParaRPr lang="en-US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80870" y="204197"/>
            <a:ext cx="11796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2015								              		                                                       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34046" y="6236402"/>
            <a:ext cx="2743200" cy="365125"/>
          </a:xfrm>
        </p:spPr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1982047921"/>
              </p:ext>
            </p:extLst>
          </p:nvPr>
        </p:nvGraphicFramePr>
        <p:xfrm>
          <a:off x="4356848" y="5945912"/>
          <a:ext cx="6648450" cy="771525"/>
        </p:xfrm>
        <a:graphic>
          <a:graphicData uri="http://schemas.openxmlformats.org/presentationml/2006/ole">
            <p:oleObj spid="_x0000_s7175" name="Bitmap Image" r:id="rId3" imgW="6095238" imgH="704948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11803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0" y="3563007"/>
            <a:ext cx="12192000" cy="1500187"/>
          </a:xfrm>
          <a:solidFill>
            <a:srgbClr val="503278"/>
          </a:solidFill>
        </p:spPr>
        <p:txBody>
          <a:bodyPr>
            <a:normAutofit fontScale="92500"/>
          </a:bodyPr>
          <a:lstStyle>
            <a:lvl1pPr marL="0" indent="0">
              <a:buNone/>
              <a:defRPr/>
            </a:lvl1pPr>
          </a:lstStyle>
          <a:p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BH MC Transition Timeline</a:t>
            </a: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343987"/>
            <a:ext cx="12192000" cy="21902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3413932455"/>
              </p:ext>
            </p:extLst>
          </p:nvPr>
        </p:nvGraphicFramePr>
        <p:xfrm>
          <a:off x="0" y="0"/>
          <a:ext cx="6648450" cy="771525"/>
        </p:xfrm>
        <a:graphic>
          <a:graphicData uri="http://schemas.openxmlformats.org/presentationml/2006/ole">
            <p:oleObj spid="_x0000_s8199" name="Bitmap Image" r:id="rId3" imgW="6095238" imgH="704948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6348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46545" y="1905000"/>
            <a:ext cx="11072091" cy="4387273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Donna Bradbury, Associate Commissioner, Division Of Integrated Community Services For Children &amp; Families, NYSOMH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Lana I. Earle, Deputy Director, Division of Program Development and Management, Office of Health Insurance Programs, NYS DOH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Steve Hanson, Associate Commissioner, NYS OASAS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Laura Velez, Deputy Commissioner, Child Welfare &amp; Community Services, NYS OCFS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7"/>
          <p:cNvSpPr>
            <a:spLocks noGrp="1"/>
          </p:cNvSpPr>
          <p:nvPr>
            <p:ph type="title"/>
          </p:nvPr>
        </p:nvSpPr>
        <p:spPr>
          <a:xfrm>
            <a:off x="611910" y="1167086"/>
            <a:ext cx="11210636" cy="5486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5A33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Children’s </a:t>
            </a:r>
            <a:r>
              <a:rPr lang="en-US" b="1" dirty="0" smtClean="0">
                <a:solidFill>
                  <a:srgbClr val="5A33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Team</a:t>
            </a:r>
            <a:endParaRPr lang="en-US" b="1" dirty="0">
              <a:solidFill>
                <a:srgbClr val="5A33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15"/>
            <a:ext cx="12192000" cy="16254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07144" y="6292273"/>
            <a:ext cx="5350523" cy="467324"/>
          </a:xfrm>
          <a:prstGeom prst="rect">
            <a:avLst/>
          </a:prstGeom>
        </p:spPr>
      </p:pic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52D80F-D259-4F77-81A8-5B7AE6368D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80870" y="204197"/>
            <a:ext cx="11796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2015							              		                                                     </a:t>
            </a:r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2914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0061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038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09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0" y="3563007"/>
            <a:ext cx="12192000" cy="1500187"/>
          </a:xfrm>
          <a:solidFill>
            <a:srgbClr val="503278"/>
          </a:solidFill>
        </p:spPr>
        <p:txBody>
          <a:bodyPr>
            <a:normAutofit fontScale="92500"/>
          </a:bodyPr>
          <a:lstStyle>
            <a:lvl1pPr marL="0" indent="0">
              <a:buNone/>
              <a:defRPr/>
            </a:lvl1pPr>
          </a:lstStyle>
          <a:p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BH MC Transition Timeline</a:t>
            </a: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343987"/>
            <a:ext cx="12192000" cy="21902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3768EE8-2548-4B81-96CA-2A79AF6555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81000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9704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79900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81254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46193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5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46545" y="1905000"/>
            <a:ext cx="11072091" cy="4387273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Donna Bradbury, Associate Commissioner, Division Of Integrated Community Services For Children &amp; Families, NYSOMH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Lana I. Earle, Deputy Director, Division of Program Development and Management, Office of Health Insurance Programs, NYS DOH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Steve Hanson, Associate Commissioner, NYS OASAS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Laura Velez, Deputy Commissioner, Child Welfare &amp; Community Services, NYS OCFS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7"/>
          <p:cNvSpPr>
            <a:spLocks noGrp="1"/>
          </p:cNvSpPr>
          <p:nvPr>
            <p:ph type="title"/>
          </p:nvPr>
        </p:nvSpPr>
        <p:spPr>
          <a:xfrm>
            <a:off x="611910" y="1167086"/>
            <a:ext cx="11210636" cy="5486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5A33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Children’s </a:t>
            </a:r>
            <a:r>
              <a:rPr lang="en-US" b="1" dirty="0" smtClean="0">
                <a:solidFill>
                  <a:srgbClr val="5A33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Team</a:t>
            </a:r>
            <a:endParaRPr lang="en-US" b="1" dirty="0">
              <a:solidFill>
                <a:srgbClr val="5A33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15"/>
            <a:ext cx="12192000" cy="16254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52D80F-D259-4F77-81A8-5B7AE6368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80870" y="204197"/>
            <a:ext cx="11796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2015							              		                                                     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06322" y="5934075"/>
            <a:ext cx="381000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471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834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682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081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575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862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43252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43926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84930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omh.ny.gov/omhweb/bho/harp-rate-codes.pdf" TargetMode="External"/><Relationship Id="rId2" Type="http://schemas.openxmlformats.org/officeDocument/2006/relationships/hyperlink" Target="https://www.omh.ny.gov/omhweb/guidance/hcbs/html/services-application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ctac.org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670940"/>
            <a:ext cx="12192000" cy="1198605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545570"/>
            <a:ext cx="12192000" cy="12537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6617" y="1753567"/>
            <a:ext cx="88477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solidFill>
                  <a:srgbClr val="503278"/>
                </a:solidFill>
                <a:latin typeface="Arial"/>
                <a:cs typeface="Arial"/>
              </a:rPr>
              <a:t>Implementing Medicaid Behavioral Health Reform in New York</a:t>
            </a:r>
            <a:endParaRPr lang="en-US" sz="3200" b="1" dirty="0">
              <a:solidFill>
                <a:srgbClr val="503278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" y="6057900"/>
            <a:ext cx="2186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2015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14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NYC Managed </a:t>
            </a:r>
            <a:r>
              <a:rPr lang="en-US" sz="3200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Plan Qualification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Plans submitted applications June 2014</a:t>
            </a:r>
          </a:p>
          <a:p>
            <a:r>
              <a:rPr lang="en-US" dirty="0" smtClean="0"/>
              <a:t>Final qualification pending successful completion of Readiness Review</a:t>
            </a:r>
          </a:p>
          <a:p>
            <a:pPr lvl="1"/>
            <a:r>
              <a:rPr lang="en-US" dirty="0" smtClean="0"/>
              <a:t>Desk Audit (in progress)</a:t>
            </a:r>
          </a:p>
          <a:p>
            <a:pPr lvl="1"/>
            <a:r>
              <a:rPr lang="en-US" dirty="0" smtClean="0"/>
              <a:t>On-Site Review (Schedule to begin 6/22/15-August)</a:t>
            </a:r>
          </a:p>
          <a:p>
            <a:r>
              <a:rPr lang="en-US" dirty="0" smtClean="0"/>
              <a:t>Final Designation for HARPs to be </a:t>
            </a:r>
            <a:r>
              <a:rPr lang="en-US" dirty="0"/>
              <a:t>awarded </a:t>
            </a:r>
            <a:r>
              <a:rPr lang="en-US" dirty="0" smtClean="0"/>
              <a:t>July 2015</a:t>
            </a:r>
          </a:p>
          <a:p>
            <a:r>
              <a:rPr lang="en-US" dirty="0" smtClean="0"/>
              <a:t>Final Designation for Mainstream MCOs and HIV-SNPs to be awarded August 2015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850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109" y="752467"/>
            <a:ext cx="11023345" cy="548640"/>
          </a:xfrm>
        </p:spPr>
        <p:txBody>
          <a:bodyPr/>
          <a:lstStyle/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on NYC Plan Designation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109" y="1389845"/>
            <a:ext cx="11328524" cy="3831491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10 NYC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MCOs responded to Behavioral Health RFQ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MetroPlus will provide three product lines (Mainstream/HARP/HIV-SNP)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Plans notified of conditional designation pending successful completion of readiness review 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 Mainstream MCO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6 HARPs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 HIV-SNPs (with HARP-like benefits for HARP eligible members)</a:t>
            </a:r>
          </a:p>
          <a:p>
            <a:pPr lvl="0"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Approx. 85% of HARP eligible individuals in NYC in Plans with 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HARP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815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455" y="721732"/>
            <a:ext cx="11023345" cy="548640"/>
          </a:xfrm>
        </p:spPr>
        <p:txBody>
          <a:bodyPr/>
          <a:lstStyle/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Conditionally Designated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011220213"/>
              </p:ext>
            </p:extLst>
          </p:nvPr>
        </p:nvGraphicFramePr>
        <p:xfrm>
          <a:off x="767615" y="1189919"/>
          <a:ext cx="10435458" cy="48433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4018"/>
                <a:gridCol w="2590136"/>
                <a:gridCol w="3531304"/>
              </a:tblGrid>
              <a:tr h="5747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Plan Name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Conditional Designation Status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Partnering with BHO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28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AFFINITY HEALTH PLAN INC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Mainstream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Beacon Health Options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598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AMERIGROUP NEW YORK LLC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Mainstream/ HARP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928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AMIDA CARE INC (HIV SNP)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Mainstream/ </a:t>
                      </a:r>
                      <a:r>
                        <a:rPr lang="en-US" sz="1800" dirty="0" smtClean="0">
                          <a:effectLst/>
                        </a:rPr>
                        <a:t>HIV-SNP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Beacon Health Options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76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HEALTH FIRST PHSP INC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Mainstream/ HARP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598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HLTH INSURANCE PLAN OF GTR NY (EMBLEM)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Mainstream/ HARP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Beacon Health Options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11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METROPLUS PARTNERSHIP CARE and HIV SNP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Mainstream/ HARP/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HIV-SNP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Beacon Health Options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103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NYS CATHOLIC HEALTH PLAN INC (FIDELIS CARE)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Mainstream/ HARP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598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UNITED HEALTHCARE OF NY INC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Mainstream/ HARP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Optum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598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VNS CHOICE SELECT HEALTH (HIV SNP)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Mainstream/ </a:t>
                      </a:r>
                      <a:r>
                        <a:rPr lang="en-US" sz="1800" dirty="0" smtClean="0">
                          <a:effectLst/>
                        </a:rPr>
                        <a:t>HIV-SNP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Beacon Health Options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598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WELLCARE OF NEW YORK INC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Mainstream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11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Behavioral Health Managed Care Timeline- </a:t>
            </a:r>
            <a:r>
              <a:rPr lang="en-US" sz="26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NYC Implementation</a:t>
            </a:r>
            <a:endParaRPr lang="en-US" sz="2600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109" y="1900407"/>
            <a:ext cx="11328524" cy="3831491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2015 – First Phase of HARP Enrollment Letters Distributed (see below for an explanation of initial enrollment process)</a:t>
            </a:r>
            <a:endParaRPr lang="en-US" sz="3200" dirty="0"/>
          </a:p>
          <a:p>
            <a:r>
              <a:rPr lang="en-US" dirty="0" smtClean="0"/>
              <a:t>October </a:t>
            </a:r>
            <a:r>
              <a:rPr lang="en-US" dirty="0"/>
              <a:t>1, 2015 – Mainstream Plans and HARPs implement non-HCBS behavioral health services for enrolled </a:t>
            </a:r>
            <a:r>
              <a:rPr lang="en-US" dirty="0" smtClean="0"/>
              <a:t>members</a:t>
            </a:r>
            <a:endParaRPr lang="en-US" sz="3200" dirty="0"/>
          </a:p>
          <a:p>
            <a:r>
              <a:rPr lang="en-US" dirty="0"/>
              <a:t>October 2015-January 2016 – HARP enrollment phases in </a:t>
            </a:r>
            <a:endParaRPr lang="en-US" sz="3200" dirty="0"/>
          </a:p>
          <a:p>
            <a:r>
              <a:rPr lang="en-US" dirty="0"/>
              <a:t>January 1, 2016 – HCBS begin for HARP population 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55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109" y="2060380"/>
            <a:ext cx="11328524" cy="3831491"/>
          </a:xfrm>
        </p:spPr>
        <p:txBody>
          <a:bodyPr/>
          <a:lstStyle/>
          <a:p>
            <a:r>
              <a:rPr lang="en-US" dirty="0"/>
              <a:t>June 30, 2015 – RFQ distributed (with expedited application for NYC designated Plans</a:t>
            </a:r>
            <a:r>
              <a:rPr lang="en-US" dirty="0" smtClean="0"/>
              <a:t>)</a:t>
            </a:r>
          </a:p>
          <a:p>
            <a:r>
              <a:rPr lang="en-US" dirty="0"/>
              <a:t>MCOs submit ROS RFQ application- mid-September 2015</a:t>
            </a:r>
          </a:p>
          <a:p>
            <a:r>
              <a:rPr lang="en-US" dirty="0"/>
              <a:t>October 2015 – Conditional designation of </a:t>
            </a:r>
            <a:r>
              <a:rPr lang="en-US" dirty="0" smtClean="0"/>
              <a:t>Plans</a:t>
            </a:r>
            <a:endParaRPr lang="en-US" dirty="0"/>
          </a:p>
          <a:p>
            <a:r>
              <a:rPr lang="en-US" dirty="0"/>
              <a:t>October 2015-March 2016 – Plan Readiness Review </a:t>
            </a:r>
            <a:r>
              <a:rPr lang="en-US" dirty="0" smtClean="0"/>
              <a:t>Process</a:t>
            </a:r>
            <a:endParaRPr lang="en-US" dirty="0"/>
          </a:p>
          <a:p>
            <a:r>
              <a:rPr lang="en-US" dirty="0"/>
              <a:t>April 1, 2016 – First Phase of HARP Enrollment Letters </a:t>
            </a:r>
            <a:r>
              <a:rPr lang="en-US" dirty="0" smtClean="0"/>
              <a:t>Distributed</a:t>
            </a:r>
            <a:endParaRPr lang="en-US" dirty="0"/>
          </a:p>
          <a:p>
            <a:r>
              <a:rPr lang="en-US" dirty="0"/>
              <a:t>July 1, 2016 – Mainstream Plan Behavioral Health Management and Phased HARP Enrollment Begins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49109" y="1167209"/>
            <a:ext cx="11023345" cy="548640"/>
          </a:xfrm>
        </p:spPr>
        <p:txBody>
          <a:bodyPr>
            <a:noAutofit/>
          </a:bodyPr>
          <a:lstStyle/>
          <a:p>
            <a:r>
              <a:rPr lang="en-US" sz="2600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Behavioral Health Managed Care Timeline- </a:t>
            </a:r>
            <a:r>
              <a:rPr lang="en-US" sz="26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 of State Implementation</a:t>
            </a:r>
            <a:endParaRPr lang="en-US" sz="2600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53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Children’s Health &amp; Behavioral Health Managed Care Timeline</a:t>
            </a:r>
            <a:endParaRPr lang="en-US" sz="2800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1452" y="1867394"/>
            <a:ext cx="10515600" cy="46687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Geographic Phase In</a:t>
            </a:r>
          </a:p>
          <a:p>
            <a:r>
              <a:rPr lang="en-US" dirty="0" smtClean="0"/>
              <a:t>January </a:t>
            </a:r>
            <a:r>
              <a:rPr lang="en-US" dirty="0"/>
              <a:t>1, 2017 – NYC and Long Island Children's Transition to Managed Care </a:t>
            </a:r>
            <a:endParaRPr lang="en-US" dirty="0" smtClean="0"/>
          </a:p>
          <a:p>
            <a:r>
              <a:rPr lang="en-US" dirty="0" smtClean="0"/>
              <a:t>July </a:t>
            </a:r>
            <a:r>
              <a:rPr lang="en-US" dirty="0"/>
              <a:t>1, 2017 – Rest of State Children's </a:t>
            </a:r>
            <a:r>
              <a:rPr lang="en-US" dirty="0" smtClean="0"/>
              <a:t>Transition to Managed Care</a:t>
            </a:r>
          </a:p>
          <a:p>
            <a:pPr marL="0" indent="0">
              <a:buNone/>
            </a:pPr>
            <a:r>
              <a:rPr lang="en-US" dirty="0"/>
              <a:t>Population Phase </a:t>
            </a:r>
            <a:r>
              <a:rPr lang="en-US" dirty="0" smtClean="0"/>
              <a:t>In for LOC/LON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Children </a:t>
            </a:r>
            <a:r>
              <a:rPr lang="en-US" dirty="0"/>
              <a:t>will begin to enroll in Health Homes Designated to Serve Children on October 1, 2015.  </a:t>
            </a:r>
            <a:endParaRPr lang="en-US" dirty="0" smtClean="0"/>
          </a:p>
          <a:p>
            <a:pPr lvl="1"/>
            <a:r>
              <a:rPr lang="en-US" sz="2000" dirty="0" smtClean="0"/>
              <a:t>OMH </a:t>
            </a:r>
            <a:r>
              <a:rPr lang="en-US" sz="2000" dirty="0"/>
              <a:t>TCM providers and legacy clients will transition on October 1</a:t>
            </a:r>
            <a:r>
              <a:rPr lang="en-US" sz="2000" baseline="30000" dirty="0"/>
              <a:t>st</a:t>
            </a:r>
            <a:r>
              <a:rPr lang="en-US" sz="2000" dirty="0"/>
              <a:t> as well.  </a:t>
            </a:r>
            <a:endParaRPr lang="en-US" sz="2000" dirty="0" smtClean="0"/>
          </a:p>
          <a:p>
            <a:pPr lvl="1"/>
            <a:r>
              <a:rPr lang="en-US" sz="2000" dirty="0"/>
              <a:t>The transition of care coordination services of the six 1915c children’s Waivers (OMH SED, DOH CAH I/II, OCFS B2H) to Health Home will also occur in 2017.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5"/>
            <a:ext cx="12192000" cy="16254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70" y="204197"/>
            <a:ext cx="1179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2015																              		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70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Federal Approval</a:t>
            </a:r>
            <a:endParaRPr lang="en-US" sz="3600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NYS has completed 1115 waiver amendment package</a:t>
            </a:r>
          </a:p>
          <a:p>
            <a:pPr marL="800100" lvl="1" indent="-3429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Waiver amendment</a:t>
            </a:r>
          </a:p>
          <a:p>
            <a:pPr marL="800100" lvl="1" indent="-3429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Neutrality Calculations</a:t>
            </a:r>
          </a:p>
          <a:p>
            <a:r>
              <a:rPr lang="en-US" dirty="0"/>
              <a:t>Received Draft Special Terms and Conditions from CMS authorizing NYS to carve-in Behavioral Health services and create HARPs</a:t>
            </a:r>
          </a:p>
          <a:p>
            <a:r>
              <a:rPr lang="en-US" dirty="0"/>
              <a:t>NYS is working with </a:t>
            </a:r>
            <a:r>
              <a:rPr lang="en-US" dirty="0" smtClean="0"/>
              <a:t>CMS on a weekly basis </a:t>
            </a:r>
            <a:r>
              <a:rPr lang="en-US" dirty="0"/>
              <a:t>to finalize the </a:t>
            </a:r>
            <a:r>
              <a:rPr lang="en-US" dirty="0" smtClean="0"/>
              <a:t>STCs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29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49109" y="822678"/>
            <a:ext cx="11136491" cy="548640"/>
          </a:xfrm>
        </p:spPr>
        <p:txBody>
          <a:bodyPr/>
          <a:lstStyle/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Behavioral Health State Plan Services-Adults</a:t>
            </a:r>
            <a:endParaRPr lang="en-US" sz="29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20044" y="1459089"/>
            <a:ext cx="79248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200" dirty="0" smtClean="0"/>
              <a:t>Inpatient - SUD and MH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/>
              <a:t>Clinic – SUD and MH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/>
              <a:t>Personalized Recovery Oriented Services (PROS)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/>
              <a:t>Intensive Psychiatric Rehabilitation Treatment (IPRT)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/>
              <a:t>Assertive Community Treatment (ACT)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/>
              <a:t>Continuing Day Treatment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/>
              <a:t>Partial Hospitalization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/>
              <a:t>Comprehensive Psychiatric Emergency Program (CPEP)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/>
              <a:t>Opioid treatment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/>
              <a:t>Outpatient chemical dependence rehabilitation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/>
              <a:t>Rehabilitation Services for Residents of </a:t>
            </a:r>
            <a:r>
              <a:rPr lang="en-US" sz="3200" dirty="0"/>
              <a:t>C</a:t>
            </a:r>
            <a:r>
              <a:rPr lang="en-US" sz="3200" dirty="0" smtClean="0"/>
              <a:t>ommunity Residences </a:t>
            </a:r>
            <a:r>
              <a:rPr lang="en-US" sz="3200" dirty="0"/>
              <a:t>(Not in the benefit package in year 1) 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47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611910" y="856419"/>
            <a:ext cx="11210636" cy="5486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Network Requirements</a:t>
            </a:r>
            <a:endParaRPr lang="en-US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611910" y="1405059"/>
            <a:ext cx="11072091" cy="4387273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BH Network contracting requirements include: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Minimum of 24 months contracting requirements with OMH licensed programs or OASAS certified providers serving 5 or more Plan members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List of mandated providers has been distributed to Plans</a:t>
            </a:r>
          </a:p>
          <a:p>
            <a:pPr lvl="2">
              <a:lnSpc>
                <a:spcPct val="100000"/>
              </a:lnSpc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Plans are required to submit monthly status updates demonstrating that they have contracted with mandated providers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Products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Clause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NYS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prohibit an all products contracting clause in the Medicaid managed care model contract for OMH licensed and OASAS certified programs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3534145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611910" y="844463"/>
            <a:ext cx="11365725" cy="5486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services added to BH 1115 waiver amendment </a:t>
            </a:r>
            <a:r>
              <a:rPr lang="en-US" sz="2600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(for </a:t>
            </a:r>
            <a:r>
              <a:rPr lang="en-US" sz="26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OMH Mainstream </a:t>
            </a:r>
            <a:r>
              <a:rPr lang="en-US" sz="2600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HARP populations)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611910" y="1715726"/>
            <a:ext cx="11072091" cy="4387273"/>
          </a:xfrm>
        </p:spPr>
        <p:txBody>
          <a:bodyPr>
            <a:noAutofit/>
          </a:bodyPr>
          <a:lstStyle/>
          <a:p>
            <a:pPr indent="-342900">
              <a:spcBef>
                <a:spcPts val="3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Licensed Mental Health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Practitioner Services</a:t>
            </a:r>
          </a:p>
          <a:p>
            <a:pPr lvl="1" indent="-342900">
              <a:spcBef>
                <a:spcPts val="300"/>
              </a:spcBef>
              <a:spcAft>
                <a:spcPts val="6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Allows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provision of community based (offsite) mental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health services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spcBef>
                <a:spcPts val="300"/>
              </a:spcBef>
              <a:spcAft>
                <a:spcPts val="600"/>
              </a:spcAft>
            </a:pPr>
            <a:r>
              <a:rPr lang="en-US" dirty="0" smtClean="0"/>
              <a:t>Providers must operate </a:t>
            </a:r>
            <a:r>
              <a:rPr lang="en-US" dirty="0"/>
              <a:t>within an </a:t>
            </a:r>
            <a:r>
              <a:rPr lang="en-US" dirty="0" smtClean="0"/>
              <a:t>clinic licensed </a:t>
            </a:r>
            <a:r>
              <a:rPr lang="en-US" dirty="0"/>
              <a:t>by the Office of Mental Health (pursuant to 14NYCRR Part 599</a:t>
            </a:r>
            <a:r>
              <a:rPr lang="en-US" dirty="0" smtClean="0"/>
              <a:t>). </a:t>
            </a:r>
          </a:p>
          <a:p>
            <a:pPr lvl="1" indent="-342900">
              <a:spcBef>
                <a:spcPts val="300"/>
              </a:spcBef>
              <a:spcAft>
                <a:spcPts val="6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information on program, staff, and rates will be forthcoming.</a:t>
            </a:r>
          </a:p>
          <a:p>
            <a:pPr indent="-342900">
              <a:spcBef>
                <a:spcPts val="30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Behavioral Health Crisis Intervention </a:t>
            </a:r>
          </a:p>
          <a:p>
            <a:pPr lvl="1" indent="-342900">
              <a:spcBef>
                <a:spcPts val="3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Moved from HCBS</a:t>
            </a:r>
          </a:p>
          <a:p>
            <a:pPr lvl="1" indent="-342900">
              <a:spcBef>
                <a:spcPts val="3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Allows 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off site crisis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spcBef>
                <a:spcPts val="3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NYS is developing program requirements</a:t>
            </a:r>
          </a:p>
          <a:p>
            <a:pPr marL="800100" lvl="2" indent="0">
              <a:spcBef>
                <a:spcPts val="300"/>
              </a:spcBef>
              <a:spcAft>
                <a:spcPts val="600"/>
              </a:spcAft>
              <a:buNone/>
            </a:pP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610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109" y="752467"/>
            <a:ext cx="11023345" cy="54864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2600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109" y="1301107"/>
            <a:ext cx="11328524" cy="3831491"/>
          </a:xfrm>
        </p:spPr>
        <p:txBody>
          <a:bodyPr/>
          <a:lstStyle/>
          <a:p>
            <a:r>
              <a:rPr lang="en-US" sz="2400" dirty="0" smtClean="0"/>
              <a:t>Purpose of BH MC Transition</a:t>
            </a:r>
          </a:p>
          <a:p>
            <a:r>
              <a:rPr lang="en-US" sz="2400" dirty="0" smtClean="0"/>
              <a:t>Behavioral Health Managed Care Timeline Update</a:t>
            </a:r>
          </a:p>
          <a:p>
            <a:r>
              <a:rPr lang="en-US" sz="2400" dirty="0"/>
              <a:t>Plan Designation Status</a:t>
            </a:r>
          </a:p>
          <a:p>
            <a:r>
              <a:rPr lang="en-US" sz="2400" dirty="0" smtClean="0"/>
              <a:t>State Plan and HCBS Services</a:t>
            </a:r>
          </a:p>
          <a:p>
            <a:r>
              <a:rPr lang="en-US" sz="2400" dirty="0" smtClean="0"/>
              <a:t>HCBS Designation Status</a:t>
            </a:r>
          </a:p>
          <a:p>
            <a:r>
              <a:rPr lang="en-US" sz="2400" dirty="0" smtClean="0"/>
              <a:t>Provider Technical Assistance</a:t>
            </a:r>
          </a:p>
          <a:p>
            <a:r>
              <a:rPr lang="en-US" sz="2400" dirty="0" smtClean="0"/>
              <a:t>Consumer Outreach</a:t>
            </a:r>
          </a:p>
          <a:p>
            <a:r>
              <a:rPr lang="en-US" sz="2400" dirty="0" smtClean="0"/>
              <a:t>Next Steps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90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services added to BH 1115 waiver amendment </a:t>
            </a:r>
            <a:r>
              <a:rPr lang="en-US" sz="2900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(for OASAS Mainstream and HARP populations)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109" y="2242720"/>
            <a:ext cx="11328524" cy="3831491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Residential Redesign - Plans allowed to purchase medical/clinical services in OASAS residential programs</a:t>
            </a:r>
          </a:p>
          <a:p>
            <a:pPr lvl="1" indent="-342900">
              <a:spcBef>
                <a:spcPts val="30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Three phases (captures OASAS Intensive Residential, Community Residential, Supportive Living and Medically Monitored Detox:</a:t>
            </a:r>
          </a:p>
          <a:p>
            <a:pPr lvl="2" indent="-342900">
              <a:spcBef>
                <a:spcPts val="300"/>
              </a:spcBef>
              <a:spcAft>
                <a:spcPts val="6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Stabilization – Introduction of medical/clinical staff. Individual will receive medically-directed care to treat acute problems and adjust early to recovery.</a:t>
            </a:r>
          </a:p>
          <a:p>
            <a:pPr lvl="2" indent="-342900">
              <a:spcBef>
                <a:spcPts val="300"/>
              </a:spcBef>
              <a:spcAft>
                <a:spcPts val="6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Rehabilitation – Individual will learn to manage recovery within the safety of the program. </a:t>
            </a:r>
          </a:p>
          <a:p>
            <a:pPr lvl="2" indent="-342900">
              <a:spcBef>
                <a:spcPts val="300"/>
              </a:spcBef>
              <a:spcAft>
                <a:spcPts val="6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Re-integration – Individual will further develop recovery skills and begin to re-integrate into the community. </a:t>
            </a:r>
          </a:p>
          <a:p>
            <a:pPr lvl="1" indent="-342900">
              <a:spcBef>
                <a:spcPts val="300"/>
              </a:spcBef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Clinic to Rehab - Allows for provision of community based substance use disorder services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8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463" y="726942"/>
            <a:ext cx="11023345" cy="54864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and Community Based Services </a:t>
            </a:r>
            <a:r>
              <a:rPr lang="en-US" sz="36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HARPs</a:t>
            </a:r>
            <a:endParaRPr lang="en-US" sz="3600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11"/>
          <p:cNvSpPr>
            <a:spLocks noGrp="1"/>
          </p:cNvSpPr>
          <p:nvPr>
            <p:ph sz="half" idx="1"/>
          </p:nvPr>
        </p:nvSpPr>
        <p:spPr>
          <a:xfrm>
            <a:off x="582737" y="1417459"/>
            <a:ext cx="3750196" cy="422855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Rehabilitation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Psychosocial Rehabilitation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Community Psychiatric Support and Treatment (CPST)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Habilitation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Respite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Short-Term Crisis Respite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Intensive Crisis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Respite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Educational Support Services</a:t>
            </a:r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5986096" y="1317175"/>
            <a:ext cx="5295900" cy="442912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Individual Employment Support Services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Prevocational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Transitional Employment Support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Intensive Supported Employment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On-going Supported Employment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Peer Supports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Support Services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Family Support and Training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Non-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Medical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Self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Directed Services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Pilot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2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109" y="643773"/>
            <a:ext cx="11023345" cy="5486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36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HARP HCBS Service Limits (Proposed Year 1)</a:t>
            </a:r>
            <a:endParaRPr lang="en-US" sz="3600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109" y="1282148"/>
            <a:ext cx="11328524" cy="426519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dirty="0" smtClean="0"/>
              <a:t>The proposed limits consists of three elements:</a:t>
            </a:r>
          </a:p>
          <a:p>
            <a:pPr marL="457200" indent="-457200">
              <a:lnSpc>
                <a:spcPct val="11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Patient-specific Tier 1 limit of $8,000 </a:t>
            </a:r>
          </a:p>
          <a:p>
            <a:pPr marL="457200" indent="-457200">
              <a:lnSpc>
                <a:spcPct val="11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Patient-specific overall HCBS (i.e., Tier 1 and Tier 2 combined) </a:t>
            </a:r>
            <a:r>
              <a:rPr lang="en-US" sz="2400" dirty="0"/>
              <a:t>limit of </a:t>
            </a:r>
            <a:r>
              <a:rPr lang="en-US" sz="2400" dirty="0" smtClean="0"/>
              <a:t>$16,000 </a:t>
            </a:r>
            <a:endParaRPr lang="en-US" sz="2400" dirty="0"/>
          </a:p>
          <a:p>
            <a:pPr marL="457200" indent="-457200">
              <a:lnSpc>
                <a:spcPct val="11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Short term crisis respite and intensive crisis respite are individually limited to 7 days per episode and 21 </a:t>
            </a:r>
            <a:r>
              <a:rPr lang="en-US" dirty="0" smtClean="0"/>
              <a:t>days per year.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210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HARP HCBS Service Limits (Proposed Year 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Tier 1 and overall HCBS limits are exclusive of the crisis respite limits.</a:t>
            </a:r>
          </a:p>
          <a:p>
            <a:pPr>
              <a:lnSpc>
                <a:spcPct val="150000"/>
              </a:lnSpc>
            </a:pPr>
            <a:r>
              <a:rPr lang="en-US" dirty="0"/>
              <a:t>These limits may be exceeded with prior approval from either the OASAS Medical Director or OMH Managed Care Medical Director (Health and Wellness Exception).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95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611910" y="1223393"/>
            <a:ext cx="11210636" cy="5486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HCBS Provider Designation</a:t>
            </a:r>
            <a:endParaRPr lang="en-US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611910" y="2186081"/>
            <a:ext cx="11072091" cy="27533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NYS has designated 172 providers in NYC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There will be a separate process for upstate HCBS providers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Anticipate Rest of State HCBS designation process will begin in May/June 2015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Designated providers need to comply with Medicaid compliance requirements (MCTAC training on this will roll out shortly)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Providers need to contract with Plans to get HCBS business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70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HCBS </a:t>
            </a:r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Designation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19" y="2230200"/>
            <a:ext cx="11328524" cy="2872480"/>
          </a:xfrm>
        </p:spPr>
        <p:txBody>
          <a:bodyPr/>
          <a:lstStyle/>
          <a:p>
            <a:pPr marL="0" lvl="0"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 designation covers both OMH and OASAS HARP enrollees</a:t>
            </a:r>
          </a:p>
          <a:p>
            <a:pPr marL="0"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HCBS applications and a list of designated providers are available at:</a:t>
            </a:r>
          </a:p>
          <a:p>
            <a:pPr marL="0" lvl="1">
              <a:spcBef>
                <a:spcPts val="1200"/>
              </a:spcBef>
            </a:pPr>
            <a:r>
              <a:rPr lang="en-US" sz="2000" u="sng" dirty="0">
                <a:hlinkClick r:id="rId2"/>
              </a:rPr>
              <a:t>https://www.omh.ny.gov/omhweb/guidance/hcbs/html/services-application/</a:t>
            </a:r>
            <a:endParaRPr lang="en-US" sz="2000" u="sng" dirty="0"/>
          </a:p>
          <a:p>
            <a:pPr marL="0"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NYC Designated provider list shared with Plans</a:t>
            </a:r>
          </a:p>
          <a:p>
            <a:pPr marL="0"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NYS HCBS rates can be found at: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http://omh.ny.gov/omhweb/bho/harp-rate-codes.pdf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NYS HCBS provider oversight process under development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88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HARP Enrollment and Assessments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22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HARP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HARP eligible individuals identified by the state will be offered an opportunity to enroll into a HARP</a:t>
            </a:r>
          </a:p>
          <a:p>
            <a:pPr lvl="0">
              <a:lnSpc>
                <a:spcPct val="10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HARP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eligible members will only be passively enrolled in a HARP if they are enrolled in a Plan which offers a HARP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Individuals will not be passively moved to another Plan’s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HARP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they may choose to enroll in a HARP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HARP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eligible individuals enrolled in an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HIV-SNP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will be able to remain in their Plan and receive HARP benefits or switch to another HARP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3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611910" y="856419"/>
            <a:ext cx="11210636" cy="5486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HARP Enrollment</a:t>
            </a:r>
            <a:endParaRPr lang="en-US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611910" y="1405059"/>
            <a:ext cx="11072091" cy="4387273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Ability to opt out of HARP or choose different Plan: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Individuals identified for passive enrollment will be contacted by the NYS Enrollment Broker.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They will be given 30 days to opt out or choose to enroll in another HARP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Once enrolled in a HARP, members will be given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90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days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choose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another HARP or return to Mainstream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they are locked into the HARP 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9 additional months (after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which they are free to change Plans at any time).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Individuals initially identified as HARP eligible who are enrolled in an MCO without a HARP will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be passively enrolled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They will be notified of their HARP eligibility and referred to the NYS Enrollment Broker to help them decide which Plan is right for them </a:t>
            </a:r>
          </a:p>
          <a:p>
            <a:pPr marL="0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710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Consumer Outreach and Provider Technical Assistance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356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Medicaid Redesign Team: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Fundamental restructuring of the Medicaid program to achieve: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Measurable improvement in health outcomes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Sustainable cost control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More efficient administrative structure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Support better integration of care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416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109" y="822678"/>
            <a:ext cx="11023345" cy="54864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 Outreach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HARP enrollment notification letters scheduled for distribution July 2015-Septemeber 2015</a:t>
            </a:r>
          </a:p>
          <a:p>
            <a:r>
              <a:rPr lang="en-US" dirty="0" smtClean="0"/>
              <a:t>Consumer education materials under development in partnership with community advocates and State partners</a:t>
            </a:r>
          </a:p>
          <a:p>
            <a:pPr lvl="1"/>
            <a:r>
              <a:rPr lang="en-US" dirty="0" smtClean="0"/>
              <a:t>Fact Sheets</a:t>
            </a:r>
          </a:p>
          <a:p>
            <a:pPr lvl="1"/>
            <a:r>
              <a:rPr lang="en-US" dirty="0" smtClean="0"/>
              <a:t>Information Flyers</a:t>
            </a:r>
          </a:p>
          <a:p>
            <a:pPr lvl="1"/>
            <a:r>
              <a:rPr lang="en-US" dirty="0" smtClean="0"/>
              <a:t>Webinars</a:t>
            </a:r>
          </a:p>
          <a:p>
            <a:r>
              <a:rPr lang="en-US" dirty="0" smtClean="0"/>
              <a:t>Forums in NYC are scheduled for Summer 2015</a:t>
            </a:r>
          </a:p>
          <a:p>
            <a:r>
              <a:rPr lang="en-US" dirty="0" smtClean="0"/>
              <a:t>Additional outreach to be conducted for ROS beginning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17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109" y="752467"/>
            <a:ext cx="11023345" cy="548640"/>
          </a:xfrm>
        </p:spPr>
        <p:txBody>
          <a:bodyPr/>
          <a:lstStyle/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Technical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109" y="1301107"/>
            <a:ext cx="11328524" cy="3831491"/>
          </a:xfrm>
        </p:spPr>
        <p:txBody>
          <a:bodyPr/>
          <a:lstStyle/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NYS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funding the Managed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Care Technical Assistance Center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www.mctac.org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to provide support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capacity building 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providers: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000" b="1" dirty="0"/>
              <a:t>Contracting</a:t>
            </a:r>
            <a:r>
              <a:rPr lang="en-US" sz="2000" dirty="0"/>
              <a:t> </a:t>
            </a:r>
            <a:endParaRPr lang="en-US" sz="2000" dirty="0" smtClean="0"/>
          </a:p>
          <a:p>
            <a:pPr>
              <a:lnSpc>
                <a:spcPct val="100000"/>
              </a:lnSpc>
            </a:pPr>
            <a:r>
              <a:rPr lang="en-US" sz="2000" b="1" dirty="0" smtClean="0"/>
              <a:t>Business </a:t>
            </a:r>
            <a:r>
              <a:rPr lang="en-US" sz="2000" b="1" dirty="0"/>
              <a:t>&amp; Clinical Operations </a:t>
            </a:r>
            <a:r>
              <a:rPr lang="en-US" sz="2000" b="1" dirty="0" smtClean="0"/>
              <a:t>Innovation</a:t>
            </a:r>
            <a:r>
              <a:rPr lang="en-US" sz="2000" dirty="0" smtClean="0"/>
              <a:t>: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b="1" dirty="0"/>
              <a:t>Home and Community Based </a:t>
            </a:r>
            <a:r>
              <a:rPr lang="en-US" sz="2000" b="1" dirty="0" smtClean="0"/>
              <a:t>Services</a:t>
            </a:r>
            <a:r>
              <a:rPr lang="en-US" sz="2000" dirty="0" smtClean="0"/>
              <a:t>:</a:t>
            </a:r>
          </a:p>
          <a:p>
            <a:pPr>
              <a:lnSpc>
                <a:spcPct val="100000"/>
              </a:lnSpc>
            </a:pPr>
            <a:r>
              <a:rPr lang="en-US" sz="2000" b="1" dirty="0" smtClean="0"/>
              <a:t>Evaluating</a:t>
            </a:r>
            <a:r>
              <a:rPr lang="en-US" sz="2000" b="1" dirty="0"/>
              <a:t>, measuring, &amp; communicating</a:t>
            </a:r>
            <a:r>
              <a:rPr lang="en-US" sz="2000" dirty="0" smtClean="0"/>
              <a:t>: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b="1" dirty="0"/>
              <a:t>Billing, Finance &amp; Revenue </a:t>
            </a:r>
            <a:r>
              <a:rPr lang="en-US" sz="2000" b="1" dirty="0" smtClean="0"/>
              <a:t>Cycle</a:t>
            </a:r>
          </a:p>
          <a:p>
            <a:pPr>
              <a:lnSpc>
                <a:spcPct val="100000"/>
              </a:lnSpc>
            </a:pPr>
            <a:r>
              <a:rPr lang="en-US" sz="2000" b="1" dirty="0" smtClean="0"/>
              <a:t>Utilization Management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b="1" dirty="0"/>
              <a:t>MCTAC is developing dedicated HCBS provider </a:t>
            </a:r>
            <a:r>
              <a:rPr lang="en-US" sz="2000" b="1" dirty="0" smtClean="0"/>
              <a:t>trainings</a:t>
            </a:r>
            <a:endParaRPr lang="en-US" sz="2000" b="1" dirty="0"/>
          </a:p>
          <a:p>
            <a:pPr lvl="1">
              <a:lnSpc>
                <a:spcPct val="100000"/>
              </a:lnSpc>
            </a:pPr>
            <a:r>
              <a:rPr lang="en-US" sz="2000" b="1" dirty="0"/>
              <a:t>HCBS services (with CPI)</a:t>
            </a:r>
          </a:p>
          <a:p>
            <a:pPr lvl="1">
              <a:lnSpc>
                <a:spcPct val="100000"/>
              </a:lnSpc>
            </a:pPr>
            <a:r>
              <a:rPr lang="en-US" sz="2000" b="1" dirty="0"/>
              <a:t>Business Practices targeted at small providers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67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109" y="729889"/>
            <a:ext cx="11023345" cy="548640"/>
          </a:xfrm>
        </p:spPr>
        <p:txBody>
          <a:bodyPr/>
          <a:lstStyle/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Technical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109" y="1397803"/>
            <a:ext cx="11328524" cy="3831491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Start-up Assistance for Designated HCBS Providers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(up to two years)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Managed Care Behavioral Health - Health Information Technology (HIT)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NYS is developing a process to assist behavioral health providers who currently do not have the technological infrastructure to efficiently transition to a managed care system 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Funding targeted first to agencies with little or no Medicaid or Medicaid Managed Care experience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HCBS provider start up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grants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will need to demonstrate a contractual relationship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(or letters of intent) 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HARPs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Funding targeted first to agencies with little or no Medicaid or Medicaid Managed Care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Notification of funding availability targeted for distribution in June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500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Readiness Reviews</a:t>
            </a:r>
          </a:p>
          <a:p>
            <a:r>
              <a:rPr lang="en-US" dirty="0"/>
              <a:t>Monitor Provider Network Adequacy and Access to Services</a:t>
            </a:r>
          </a:p>
          <a:p>
            <a:r>
              <a:rPr lang="en-US" dirty="0"/>
              <a:t>Continue Managed Care Technical Assistance</a:t>
            </a:r>
          </a:p>
          <a:p>
            <a:r>
              <a:rPr lang="en-US" dirty="0" smtClean="0"/>
              <a:t>Roll </a:t>
            </a:r>
            <a:r>
              <a:rPr lang="en-US" dirty="0"/>
              <a:t>out Rest of State - Adult Behavioral Health Managed Care</a:t>
            </a:r>
          </a:p>
          <a:p>
            <a:r>
              <a:rPr lang="en-US" dirty="0" smtClean="0"/>
              <a:t>Roll </a:t>
            </a:r>
            <a:r>
              <a:rPr lang="en-US" dirty="0"/>
              <a:t>out Children’s Behavioral Health Managed Care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865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13137" y="754006"/>
            <a:ext cx="11365725" cy="5486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we need to transform care:</a:t>
            </a:r>
            <a:endParaRPr lang="en-US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Content Placeholder 2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690440" y="1825625"/>
            <a:ext cx="8811120" cy="43513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976" y="1348399"/>
            <a:ext cx="11662659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103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413137" y="754006"/>
            <a:ext cx="11365725" cy="5486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we need to transform care:</a:t>
            </a:r>
            <a:endParaRPr lang="en-US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7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968470" y="1825625"/>
            <a:ext cx="8479036" cy="43513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83558" y="1346042"/>
            <a:ext cx="9443522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944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0869" y="594640"/>
            <a:ext cx="117967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kern="0" dirty="0" smtClean="0">
                <a:solidFill>
                  <a:prstClr val="black"/>
                </a:solidFill>
              </a:rPr>
              <a:t>Integrated Care: In BHO Phase I, how often did behavioral health inpatient providers identify general medical conditions requiring follow-up, and did they arrange aftercare appointments?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439998" y="6011413"/>
            <a:ext cx="521812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50" i="1" kern="0" dirty="0" smtClean="0">
                <a:solidFill>
                  <a:prstClr val="black"/>
                </a:solidFill>
              </a:rPr>
              <a:t>Based upon 56,167 statewide behavioral health community discharges (all service types)</a:t>
            </a:r>
          </a:p>
          <a:p>
            <a:pPr algn="ctr">
              <a:defRPr/>
            </a:pPr>
            <a:r>
              <a:rPr lang="en-US" sz="1650" i="1" kern="0" dirty="0" smtClean="0">
                <a:solidFill>
                  <a:prstClr val="black"/>
                </a:solidFill>
              </a:rPr>
              <a:t> January 2012—June 2013</a:t>
            </a:r>
            <a:r>
              <a:rPr lang="en-US" sz="1650" kern="0" dirty="0" smtClean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8" name="Picture 7"/>
          <p:cNvPicPr/>
          <p:nvPr/>
        </p:nvPicPr>
        <p:blipFill rotWithShape="1">
          <a:blip r:embed="rId2" cstate="print"/>
          <a:srcRect t="21604" b="9465"/>
          <a:stretch/>
        </p:blipFill>
        <p:spPr bwMode="auto">
          <a:xfrm>
            <a:off x="2083518" y="1771919"/>
            <a:ext cx="8168051" cy="426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9180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Principles of BH Benefit Design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en-US" sz="2400" dirty="0"/>
              <a:t>Person-Centered Care management</a:t>
            </a:r>
          </a:p>
          <a:p>
            <a:pPr marL="914400" lvl="2"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en-US" sz="2400" dirty="0"/>
              <a:t>Integration of physical and behavioral health services</a:t>
            </a:r>
          </a:p>
          <a:p>
            <a:pPr marL="914400" lvl="2"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en-US" sz="2400" dirty="0"/>
              <a:t>Recovery oriented services</a:t>
            </a:r>
          </a:p>
          <a:p>
            <a:pPr marL="914400"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/>
              <a:t>Patient/Consumer Choice </a:t>
            </a:r>
          </a:p>
          <a:p>
            <a:pPr marL="914400"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/>
              <a:t>Ensure adequate and comprehensive networks</a:t>
            </a:r>
          </a:p>
          <a:p>
            <a:pPr marL="914400"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/>
              <a:t>Tie payment to outcomes</a:t>
            </a:r>
          </a:p>
          <a:p>
            <a:pPr marL="914400"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/>
              <a:t>Track physical and behavioral health spending separately</a:t>
            </a:r>
          </a:p>
          <a:p>
            <a:pPr marL="914400"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/>
              <a:t>Reinvest savings to improve services for BH populations</a:t>
            </a:r>
          </a:p>
          <a:p>
            <a:pPr marL="914400"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/>
              <a:t>Address the unique needs of children, families &amp; older adults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760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Behavioral Health Managed Care Design</a:t>
            </a:r>
            <a:endParaRPr lang="en-US" sz="3200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900" dirty="0"/>
              <a:t>Behavioral Health will be managed by: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Qualified health Plans meeting rigorous standards (perhaps in partnership with a BHO)</a:t>
            </a:r>
          </a:p>
          <a:p>
            <a:pPr marL="1142810" lvl="2" indent="-338328">
              <a:lnSpc>
                <a:spcPct val="110000"/>
              </a:lnSpc>
            </a:pPr>
            <a:r>
              <a:rPr lang="en-US" sz="2300" dirty="0"/>
              <a:t>All Plans MUST qualify to manage currently carved out behavioral health services and populations</a:t>
            </a:r>
          </a:p>
          <a:p>
            <a:pPr marL="1142810" lvl="2" indent="-338328">
              <a:lnSpc>
                <a:spcPct val="110000"/>
              </a:lnSpc>
            </a:pPr>
            <a:r>
              <a:rPr lang="en-US" sz="2300" dirty="0"/>
              <a:t>Plans can meet State standards internally or contract with a BHO to meet State standards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Health and Recovery Plans (HARPs) for individuals with significant behavioral health needs </a:t>
            </a:r>
          </a:p>
          <a:p>
            <a:pPr marL="1142810" lvl="2" indent="-338328">
              <a:lnSpc>
                <a:spcPct val="110000"/>
              </a:lnSpc>
            </a:pPr>
            <a:r>
              <a:rPr lang="en-US" sz="2300" dirty="0"/>
              <a:t>Plans may choose to apply to be a HARP with expanded benefits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01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109" y="752467"/>
            <a:ext cx="11023345" cy="54864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Mainstream Plan </a:t>
            </a:r>
            <a:r>
              <a:rPr lang="en-US" sz="3200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 HARP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932946" y="1317172"/>
            <a:ext cx="4038600" cy="762000"/>
          </a:xfrm>
          <a:prstGeom prst="rect">
            <a:avLst/>
          </a:prstGeom>
          <a:solidFill>
            <a:srgbClr val="6F5091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white"/>
                </a:solidFill>
              </a:rPr>
              <a:t>Mainstream Managed Care Plan 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5640412" y="1316564"/>
            <a:ext cx="4038600" cy="762000"/>
          </a:xfrm>
          <a:prstGeom prst="rect">
            <a:avLst/>
          </a:prstGeom>
          <a:solidFill>
            <a:srgbClr val="6F5091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prstClr val="white"/>
                </a:solidFill>
              </a:rPr>
              <a:t>Health and Recovery Plan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half" idx="1"/>
          </p:nvPr>
        </p:nvSpPr>
        <p:spPr>
          <a:xfrm>
            <a:off x="932946" y="2189151"/>
            <a:ext cx="4038600" cy="3306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Medicaid Eligible</a:t>
            </a:r>
          </a:p>
          <a:p>
            <a:r>
              <a:rPr lang="en-US" dirty="0" smtClean="0"/>
              <a:t>Benefit includes Medicaid State Plan covered </a:t>
            </a:r>
            <a:r>
              <a:rPr lang="en-US" dirty="0"/>
              <a:t>s</a:t>
            </a:r>
            <a:r>
              <a:rPr lang="en-US" dirty="0" smtClean="0"/>
              <a:t>ervices</a:t>
            </a:r>
          </a:p>
          <a:p>
            <a:r>
              <a:rPr lang="en-US" dirty="0" smtClean="0"/>
              <a:t>Organized as Benefit within MCO</a:t>
            </a:r>
          </a:p>
          <a:p>
            <a:r>
              <a:rPr lang="en-US" dirty="0" smtClean="0"/>
              <a:t>Management coordinated with physical health benefit management</a:t>
            </a:r>
          </a:p>
          <a:p>
            <a:r>
              <a:rPr lang="en-US" dirty="0" smtClean="0"/>
              <a:t>Performance metrics specific to BH</a:t>
            </a:r>
          </a:p>
          <a:p>
            <a:r>
              <a:rPr lang="en-US" dirty="0" smtClean="0"/>
              <a:t>BH medical loss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5640412" y="2127748"/>
            <a:ext cx="6145188" cy="34295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Specialized integrated product line for people with significant behavioral health needs</a:t>
            </a:r>
          </a:p>
          <a:p>
            <a:pPr marL="228600" lvl="1">
              <a:spcBef>
                <a:spcPts val="1200"/>
              </a:spcBef>
              <a:buClr>
                <a:prstClr val="black">
                  <a:lumMod val="75000"/>
                </a:prstClr>
              </a:buClr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Eligible based on utilization or functional impairment</a:t>
            </a:r>
          </a:p>
          <a:p>
            <a:pPr marL="228600" lvl="1">
              <a:spcBef>
                <a:spcPts val="1200"/>
              </a:spcBef>
              <a:buClr>
                <a:prstClr val="black">
                  <a:lumMod val="75000"/>
                </a:prstClr>
              </a:buClr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benefit package - All current PLUS access to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HCBS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>
              <a:spcBef>
                <a:spcPts val="1200"/>
              </a:spcBef>
              <a:buClr>
                <a:prstClr val="black">
                  <a:lumMod val="75000"/>
                </a:prstClr>
              </a:buClr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Specialized medical and social necessity/ utilization review for expanded recovery-oriented benefits</a:t>
            </a:r>
          </a:p>
          <a:p>
            <a:pPr>
              <a:spcBef>
                <a:spcPts val="1200"/>
              </a:spcBef>
            </a:pP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 management built around higher need HARP patients</a:t>
            </a:r>
          </a:p>
          <a:p>
            <a:pPr>
              <a:spcBef>
                <a:spcPts val="1200"/>
              </a:spcBef>
            </a:pP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care coordination - All in Health Homes</a:t>
            </a:r>
          </a:p>
          <a:p>
            <a:pPr>
              <a:spcBef>
                <a:spcPts val="1200"/>
              </a:spcBef>
            </a:pP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metrics specific to higher need population and HCBS</a:t>
            </a:r>
          </a:p>
          <a:p>
            <a:pPr>
              <a:spcBef>
                <a:spcPts val="1200"/>
              </a:spcBef>
            </a:pP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medical loss ratio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92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29854</TotalTime>
  <Words>2019</Words>
  <Application>Microsoft Office PowerPoint</Application>
  <PresentationFormat>Custom</PresentationFormat>
  <Paragraphs>291</Paragraphs>
  <Slides>33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Office Theme</vt:lpstr>
      <vt:lpstr>1_Office Theme</vt:lpstr>
      <vt:lpstr>2_Office Theme</vt:lpstr>
      <vt:lpstr>Bitmap Image</vt:lpstr>
      <vt:lpstr>Slide 1</vt:lpstr>
      <vt:lpstr>Agenda</vt:lpstr>
      <vt:lpstr>Medicaid Redesign Team: Objectives</vt:lpstr>
      <vt:lpstr>Why we need to transform care:</vt:lpstr>
      <vt:lpstr>Why we need to transform care:</vt:lpstr>
      <vt:lpstr>Slide 6</vt:lpstr>
      <vt:lpstr> Principles of BH Benefit Design </vt:lpstr>
      <vt:lpstr>Behavioral Health Managed Care Design</vt:lpstr>
      <vt:lpstr>Mainstream Plan vs. HARP</vt:lpstr>
      <vt:lpstr>NYC Managed Care Plan Qualification Process</vt:lpstr>
      <vt:lpstr>Update on NYC Plan Designation</vt:lpstr>
      <vt:lpstr>Conditionally Designated Plans</vt:lpstr>
      <vt:lpstr>Adult Behavioral Health Managed Care Timeline- NYC Implementation</vt:lpstr>
      <vt:lpstr>Adult Behavioral Health Managed Care Timeline- Rest of State Implementation</vt:lpstr>
      <vt:lpstr>Children’s Health &amp; Behavioral Health Managed Care Timeline</vt:lpstr>
      <vt:lpstr>Status of Federal Approval</vt:lpstr>
      <vt:lpstr>Behavioral Health State Plan Services-Adults</vt:lpstr>
      <vt:lpstr> Network Requirements</vt:lpstr>
      <vt:lpstr>New services added to BH 1115 waiver amendment (for OMH Mainstream and HARP populations)</vt:lpstr>
      <vt:lpstr>New services added to BH 1115 waiver amendment (for OASAS Mainstream and HARP populations)</vt:lpstr>
      <vt:lpstr>Home and Community Based Services – HARPs</vt:lpstr>
      <vt:lpstr>HARP HCBS Service Limits (Proposed Year 1)</vt:lpstr>
      <vt:lpstr>HARP HCBS Service Limits (Proposed Year 1)</vt:lpstr>
      <vt:lpstr>HCBS Provider Designation</vt:lpstr>
      <vt:lpstr>HCBS Provider Designation</vt:lpstr>
      <vt:lpstr>Slide 26</vt:lpstr>
      <vt:lpstr>HARP Enrollment</vt:lpstr>
      <vt:lpstr>HARP Enrollment</vt:lpstr>
      <vt:lpstr>Slide 29</vt:lpstr>
      <vt:lpstr>Consumer Outreach</vt:lpstr>
      <vt:lpstr>Provider Technical Assistance</vt:lpstr>
      <vt:lpstr>Provider Technical Assistance</vt:lpstr>
      <vt:lpstr>Next Steps</vt:lpstr>
    </vt:vector>
  </TitlesOfParts>
  <Company>NYS Department of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Golden</dc:creator>
  <cp:lastModifiedBy>Carla Williams</cp:lastModifiedBy>
  <cp:revision>289</cp:revision>
  <cp:lastPrinted>2015-06-10T13:49:42Z</cp:lastPrinted>
  <dcterms:created xsi:type="dcterms:W3CDTF">2014-12-12T19:37:34Z</dcterms:created>
  <dcterms:modified xsi:type="dcterms:W3CDTF">2015-06-25T16:33:16Z</dcterms:modified>
</cp:coreProperties>
</file>