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70"/>
  </p:notesMasterIdLst>
  <p:handoutMasterIdLst>
    <p:handoutMasterId r:id="rId71"/>
  </p:handoutMasterIdLst>
  <p:sldIdLst>
    <p:sldId id="256" r:id="rId2"/>
    <p:sldId id="270" r:id="rId3"/>
    <p:sldId id="271" r:id="rId4"/>
    <p:sldId id="280" r:id="rId5"/>
    <p:sldId id="273" r:id="rId6"/>
    <p:sldId id="274" r:id="rId7"/>
    <p:sldId id="275" r:id="rId8"/>
    <p:sldId id="276" r:id="rId9"/>
    <p:sldId id="281" r:id="rId10"/>
    <p:sldId id="305" r:id="rId11"/>
    <p:sldId id="306" r:id="rId12"/>
    <p:sldId id="307" r:id="rId13"/>
    <p:sldId id="308" r:id="rId14"/>
    <p:sldId id="309" r:id="rId15"/>
    <p:sldId id="310" r:id="rId16"/>
    <p:sldId id="311" r:id="rId17"/>
    <p:sldId id="312" r:id="rId18"/>
    <p:sldId id="313" r:id="rId19"/>
    <p:sldId id="314" r:id="rId20"/>
    <p:sldId id="315" r:id="rId21"/>
    <p:sldId id="316" r:id="rId22"/>
    <p:sldId id="317" r:id="rId23"/>
    <p:sldId id="318" r:id="rId24"/>
    <p:sldId id="319" r:id="rId25"/>
    <p:sldId id="320" r:id="rId26"/>
    <p:sldId id="321" r:id="rId27"/>
    <p:sldId id="322" r:id="rId28"/>
    <p:sldId id="323" r:id="rId29"/>
    <p:sldId id="324" r:id="rId30"/>
    <p:sldId id="287" r:id="rId31"/>
    <p:sldId id="288" r:id="rId32"/>
    <p:sldId id="282" r:id="rId33"/>
    <p:sldId id="289"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26" r:id="rId48"/>
    <p:sldId id="327" r:id="rId49"/>
    <p:sldId id="328" r:id="rId50"/>
    <p:sldId id="329" r:id="rId51"/>
    <p:sldId id="330" r:id="rId52"/>
    <p:sldId id="331" r:id="rId53"/>
    <p:sldId id="332" r:id="rId54"/>
    <p:sldId id="333" r:id="rId55"/>
    <p:sldId id="334" r:id="rId56"/>
    <p:sldId id="335" r:id="rId57"/>
    <p:sldId id="336" r:id="rId58"/>
    <p:sldId id="337" r:id="rId59"/>
    <p:sldId id="338" r:id="rId60"/>
    <p:sldId id="339" r:id="rId61"/>
    <p:sldId id="340" r:id="rId62"/>
    <p:sldId id="341" r:id="rId63"/>
    <p:sldId id="284" r:id="rId64"/>
    <p:sldId id="285" r:id="rId65"/>
    <p:sldId id="286" r:id="rId66"/>
    <p:sldId id="325" r:id="rId67"/>
    <p:sldId id="283" r:id="rId68"/>
    <p:sldId id="260" r:id="rId6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503278"/>
    <a:srgbClr val="765884"/>
    <a:srgbClr val="5A336F"/>
    <a:srgbClr val="6F5091"/>
    <a:srgbClr val="F2B8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3" autoAdjust="0"/>
    <p:restoredTop sz="94660"/>
  </p:normalViewPr>
  <p:slideViewPr>
    <p:cSldViewPr snapToGrid="0">
      <p:cViewPr varScale="1">
        <p:scale>
          <a:sx n="122" d="100"/>
          <a:sy n="122" d="100"/>
        </p:scale>
        <p:origin x="132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0D2B0C-E716-4B20-B3C8-4D7D78666225}" type="doc">
      <dgm:prSet loTypeId="urn:microsoft.com/office/officeart/2005/8/layout/lProcess2" loCatId="list" qsTypeId="urn:microsoft.com/office/officeart/2005/8/quickstyle/simple5" qsCatId="simple" csTypeId="urn:microsoft.com/office/officeart/2005/8/colors/accent5_3" csCatId="accent5" phldr="1"/>
      <dgm:spPr/>
      <dgm:t>
        <a:bodyPr/>
        <a:lstStyle/>
        <a:p>
          <a:endParaRPr lang="en-US"/>
        </a:p>
      </dgm:t>
    </dgm:pt>
    <dgm:pt modelId="{F3F736C4-7AA1-4989-BCFE-87A42847DF27}">
      <dgm:prSet phldrT="[Text]" custT="1"/>
      <dgm:spPr/>
      <dgm:t>
        <a:bodyPr/>
        <a:lstStyle/>
        <a:p>
          <a:pPr algn="ctr"/>
          <a:r>
            <a:rPr lang="en-US" sz="1700" b="1" u="sng" dirty="0" smtClean="0"/>
            <a:t>One Time</a:t>
          </a:r>
          <a:r>
            <a:rPr lang="en-US" sz="1700" b="1" u="none" dirty="0" smtClean="0"/>
            <a:t> </a:t>
          </a:r>
          <a:r>
            <a:rPr lang="en-US" sz="1700" b="1" dirty="0" smtClean="0"/>
            <a:t>Domain 1 Process Measures</a:t>
          </a:r>
          <a:endParaRPr lang="en-US" sz="1700" dirty="0"/>
        </a:p>
      </dgm:t>
    </dgm:pt>
    <dgm:pt modelId="{7F48D201-C782-43E2-8032-57F6D4CF9231}" type="parTrans" cxnId="{849DBDA9-624E-4B40-B4F6-B5F53309364F}">
      <dgm:prSet/>
      <dgm:spPr/>
      <dgm:t>
        <a:bodyPr/>
        <a:lstStyle/>
        <a:p>
          <a:endParaRPr lang="en-US" sz="2800"/>
        </a:p>
      </dgm:t>
    </dgm:pt>
    <dgm:pt modelId="{DCFE6FF3-0B38-4912-9070-55456A64FE8A}" type="sibTrans" cxnId="{849DBDA9-624E-4B40-B4F6-B5F53309364F}">
      <dgm:prSet/>
      <dgm:spPr/>
      <dgm:t>
        <a:bodyPr/>
        <a:lstStyle/>
        <a:p>
          <a:endParaRPr lang="en-US" sz="2800"/>
        </a:p>
      </dgm:t>
    </dgm:pt>
    <dgm:pt modelId="{8B976E92-BA93-48DF-B22F-E938E1AF7533}">
      <dgm:prSet phldrT="[Text]" custT="1"/>
      <dgm:spPr/>
      <dgm:t>
        <a:bodyPr/>
        <a:lstStyle/>
        <a:p>
          <a:r>
            <a:rPr lang="en-US" sz="1100" dirty="0" smtClean="0"/>
            <a:t>Approval of DSRIP Project Plan Application</a:t>
          </a:r>
          <a:endParaRPr lang="en-US" sz="1100" dirty="0"/>
        </a:p>
      </dgm:t>
    </dgm:pt>
    <dgm:pt modelId="{2649FF0E-5F68-44F0-84C2-7A4481E2BD57}" type="parTrans" cxnId="{4020A572-4B61-4E09-B21E-0A7855DE4A19}">
      <dgm:prSet/>
      <dgm:spPr/>
      <dgm:t>
        <a:bodyPr/>
        <a:lstStyle/>
        <a:p>
          <a:endParaRPr lang="en-US" sz="2800"/>
        </a:p>
      </dgm:t>
    </dgm:pt>
    <dgm:pt modelId="{FC5DAEFE-5EB0-4C7A-9DC7-AA9F6CB9AC84}" type="sibTrans" cxnId="{4020A572-4B61-4E09-B21E-0A7855DE4A19}">
      <dgm:prSet/>
      <dgm:spPr/>
      <dgm:t>
        <a:bodyPr/>
        <a:lstStyle/>
        <a:p>
          <a:endParaRPr lang="en-US" sz="2800"/>
        </a:p>
      </dgm:t>
    </dgm:pt>
    <dgm:pt modelId="{C59FAE1F-28AA-42BC-85B7-1E0B6045215D}">
      <dgm:prSet phldrT="[Text]" custT="1"/>
      <dgm:spPr/>
      <dgm:t>
        <a:bodyPr/>
        <a:lstStyle/>
        <a:p>
          <a:r>
            <a:rPr lang="en-US" sz="1100" dirty="0" smtClean="0"/>
            <a:t>Submission &amp; Approval of Implementation Plans</a:t>
          </a:r>
          <a:endParaRPr lang="en-US" sz="1100" dirty="0"/>
        </a:p>
      </dgm:t>
    </dgm:pt>
    <dgm:pt modelId="{A4AC9296-5EE9-4910-A852-BC4E389CBB2C}" type="parTrans" cxnId="{F98FFBF7-E7E2-4913-A63F-41CB957D6DA1}">
      <dgm:prSet/>
      <dgm:spPr/>
      <dgm:t>
        <a:bodyPr/>
        <a:lstStyle/>
        <a:p>
          <a:endParaRPr lang="en-US" sz="2800"/>
        </a:p>
      </dgm:t>
    </dgm:pt>
    <dgm:pt modelId="{CB518B4B-A908-43AD-9864-EE2B46328679}" type="sibTrans" cxnId="{F98FFBF7-E7E2-4913-A63F-41CB957D6DA1}">
      <dgm:prSet/>
      <dgm:spPr/>
      <dgm:t>
        <a:bodyPr/>
        <a:lstStyle/>
        <a:p>
          <a:endParaRPr lang="en-US" sz="2800"/>
        </a:p>
      </dgm:t>
    </dgm:pt>
    <dgm:pt modelId="{7B015846-06C4-4CEC-B3A9-771F2E66D194}">
      <dgm:prSet phldrT="[Text]" custT="1"/>
      <dgm:spPr/>
      <dgm:t>
        <a:bodyPr/>
        <a:lstStyle/>
        <a:p>
          <a:r>
            <a:rPr lang="en-US" sz="1700" b="1" dirty="0" smtClean="0"/>
            <a:t>Domain 1 Organizational Process Measures</a:t>
          </a:r>
          <a:endParaRPr lang="en-US" sz="1700" b="1" dirty="0"/>
        </a:p>
      </dgm:t>
    </dgm:pt>
    <dgm:pt modelId="{4154508A-1791-4E77-842A-384B6602B7C9}" type="parTrans" cxnId="{08E3E987-F67E-4A8B-B2B0-4D355688992E}">
      <dgm:prSet/>
      <dgm:spPr/>
      <dgm:t>
        <a:bodyPr/>
        <a:lstStyle/>
        <a:p>
          <a:endParaRPr lang="en-US" sz="2800"/>
        </a:p>
      </dgm:t>
    </dgm:pt>
    <dgm:pt modelId="{193A3B54-7DE6-4C79-88E9-9F434F4ED81C}" type="sibTrans" cxnId="{08E3E987-F67E-4A8B-B2B0-4D355688992E}">
      <dgm:prSet/>
      <dgm:spPr/>
      <dgm:t>
        <a:bodyPr/>
        <a:lstStyle/>
        <a:p>
          <a:endParaRPr lang="en-US" sz="2800"/>
        </a:p>
      </dgm:t>
    </dgm:pt>
    <dgm:pt modelId="{C5931974-68C9-4B80-96B7-2673386BB5D6}">
      <dgm:prSet phldrT="[Text]" custT="1"/>
      <dgm:spPr/>
      <dgm:t>
        <a:bodyPr/>
        <a:lstStyle/>
        <a:p>
          <a:r>
            <a:rPr lang="en-US" sz="1100" dirty="0" smtClean="0"/>
            <a:t>Governance</a:t>
          </a:r>
        </a:p>
      </dgm:t>
    </dgm:pt>
    <dgm:pt modelId="{D94893FE-09A8-48AB-938A-2500A01BFD4E}" type="parTrans" cxnId="{5BB7EA94-47F2-41D0-AE71-5BC8A35111EB}">
      <dgm:prSet/>
      <dgm:spPr/>
      <dgm:t>
        <a:bodyPr/>
        <a:lstStyle/>
        <a:p>
          <a:endParaRPr lang="en-US" sz="2800"/>
        </a:p>
      </dgm:t>
    </dgm:pt>
    <dgm:pt modelId="{B302F970-D822-4DA1-AF3B-2E5B84AF3B6B}" type="sibTrans" cxnId="{5BB7EA94-47F2-41D0-AE71-5BC8A35111EB}">
      <dgm:prSet/>
      <dgm:spPr/>
      <dgm:t>
        <a:bodyPr/>
        <a:lstStyle/>
        <a:p>
          <a:endParaRPr lang="en-US" sz="2800"/>
        </a:p>
      </dgm:t>
    </dgm:pt>
    <dgm:pt modelId="{2558F462-3103-408E-BEEF-B653F5887DF1}">
      <dgm:prSet phldrT="[Text]" custT="1"/>
      <dgm:spPr/>
      <dgm:t>
        <a:bodyPr/>
        <a:lstStyle/>
        <a:p>
          <a:r>
            <a:rPr lang="en-US" sz="1700" b="1" dirty="0" smtClean="0"/>
            <a:t>Domain 1 DSRIP </a:t>
          </a:r>
          <a:r>
            <a:rPr lang="en-US" sz="1700" b="1" u="sng" dirty="0" smtClean="0"/>
            <a:t>Project Specific </a:t>
          </a:r>
          <a:r>
            <a:rPr lang="en-US" sz="1700" b="1" dirty="0" smtClean="0"/>
            <a:t>Process Measures</a:t>
          </a:r>
          <a:endParaRPr lang="en-US" sz="1700" b="1" dirty="0"/>
        </a:p>
      </dgm:t>
    </dgm:pt>
    <dgm:pt modelId="{C3436C13-7564-4F09-9974-4319DD28232A}" type="parTrans" cxnId="{FBA23317-B01E-402E-B449-CB0BE32DF174}">
      <dgm:prSet/>
      <dgm:spPr/>
      <dgm:t>
        <a:bodyPr/>
        <a:lstStyle/>
        <a:p>
          <a:endParaRPr lang="en-US" sz="2800"/>
        </a:p>
      </dgm:t>
    </dgm:pt>
    <dgm:pt modelId="{7A394CD3-C0E0-4F88-A998-8B7D5F32F563}" type="sibTrans" cxnId="{FBA23317-B01E-402E-B449-CB0BE32DF174}">
      <dgm:prSet/>
      <dgm:spPr/>
      <dgm:t>
        <a:bodyPr/>
        <a:lstStyle/>
        <a:p>
          <a:endParaRPr lang="en-US" sz="2800"/>
        </a:p>
      </dgm:t>
    </dgm:pt>
    <dgm:pt modelId="{4DD1D997-EE26-476A-B291-B3CD99F3763E}">
      <dgm:prSet phldrT="[Text]" custT="1"/>
      <dgm:spPr/>
      <dgm:t>
        <a:bodyPr/>
        <a:lstStyle/>
        <a:p>
          <a:r>
            <a:rPr lang="en-US" sz="1100" dirty="0" smtClean="0"/>
            <a:t>Workforce</a:t>
          </a:r>
        </a:p>
      </dgm:t>
    </dgm:pt>
    <dgm:pt modelId="{58D998A8-7C74-4750-97F4-7E91A50E6EEB}" type="parTrans" cxnId="{83A9BE8A-0078-4EEE-B0B6-5A4D88634B78}">
      <dgm:prSet/>
      <dgm:spPr/>
      <dgm:t>
        <a:bodyPr/>
        <a:lstStyle/>
        <a:p>
          <a:endParaRPr lang="en-US" sz="2800"/>
        </a:p>
      </dgm:t>
    </dgm:pt>
    <dgm:pt modelId="{87AC5280-9976-409E-A362-4589F80D7455}" type="sibTrans" cxnId="{83A9BE8A-0078-4EEE-B0B6-5A4D88634B78}">
      <dgm:prSet/>
      <dgm:spPr/>
      <dgm:t>
        <a:bodyPr/>
        <a:lstStyle/>
        <a:p>
          <a:endParaRPr lang="en-US" sz="2800"/>
        </a:p>
      </dgm:t>
    </dgm:pt>
    <dgm:pt modelId="{1A652F80-B07A-4210-8498-4DD60AE0D09F}">
      <dgm:prSet phldrT="[Text]" custT="1"/>
      <dgm:spPr/>
      <dgm:t>
        <a:bodyPr/>
        <a:lstStyle/>
        <a:p>
          <a:r>
            <a:rPr lang="en-US" sz="1100" dirty="0" smtClean="0"/>
            <a:t>Financial Sustainability</a:t>
          </a:r>
        </a:p>
      </dgm:t>
    </dgm:pt>
    <dgm:pt modelId="{0A682392-B878-4440-9839-8D61DC6E7D4D}" type="parTrans" cxnId="{C84871DC-4FAF-4BF3-8616-7BFD850B4A9C}">
      <dgm:prSet/>
      <dgm:spPr/>
      <dgm:t>
        <a:bodyPr/>
        <a:lstStyle/>
        <a:p>
          <a:endParaRPr lang="en-US" sz="2800"/>
        </a:p>
      </dgm:t>
    </dgm:pt>
    <dgm:pt modelId="{268DED5A-3ECF-47E9-911D-530BBDBEF665}" type="sibTrans" cxnId="{C84871DC-4FAF-4BF3-8616-7BFD850B4A9C}">
      <dgm:prSet/>
      <dgm:spPr/>
      <dgm:t>
        <a:bodyPr/>
        <a:lstStyle/>
        <a:p>
          <a:endParaRPr lang="en-US" sz="2800"/>
        </a:p>
      </dgm:t>
    </dgm:pt>
    <dgm:pt modelId="{7AA8C44D-7BB7-4ED4-A829-BA6BE2F4D985}">
      <dgm:prSet phldrT="[Text]" custT="1"/>
      <dgm:spPr/>
      <dgm:t>
        <a:bodyPr lIns="0" rIns="0"/>
        <a:lstStyle/>
        <a:p>
          <a:r>
            <a:rPr lang="en-US" sz="1100" dirty="0" smtClean="0"/>
            <a:t>Cultural Competency / Health Literacy</a:t>
          </a:r>
        </a:p>
      </dgm:t>
    </dgm:pt>
    <dgm:pt modelId="{D1A5AF8C-D5DF-4EC2-BD41-B93E20E2A113}" type="parTrans" cxnId="{4319812C-B38F-4849-9A9E-8B20ED880010}">
      <dgm:prSet/>
      <dgm:spPr/>
      <dgm:t>
        <a:bodyPr/>
        <a:lstStyle/>
        <a:p>
          <a:endParaRPr lang="en-US" sz="2800"/>
        </a:p>
      </dgm:t>
    </dgm:pt>
    <dgm:pt modelId="{9B3A4BDE-5762-4754-B68D-6E0777B33BE8}" type="sibTrans" cxnId="{4319812C-B38F-4849-9A9E-8B20ED880010}">
      <dgm:prSet/>
      <dgm:spPr/>
      <dgm:t>
        <a:bodyPr/>
        <a:lstStyle/>
        <a:p>
          <a:endParaRPr lang="en-US" sz="2800"/>
        </a:p>
      </dgm:t>
    </dgm:pt>
    <dgm:pt modelId="{48E8EA94-0276-4279-903F-68B8A1FD876D}">
      <dgm:prSet phldrT="[Text]" custT="1"/>
      <dgm:spPr/>
      <dgm:t>
        <a:bodyPr/>
        <a:lstStyle/>
        <a:p>
          <a:r>
            <a:rPr lang="en-US" sz="1100" b="1" i="0" dirty="0" smtClean="0"/>
            <a:t>Project Quarterly Report Updates &amp; Flow of Funds</a:t>
          </a:r>
          <a:endParaRPr lang="en-US" sz="1100" b="1" i="0" dirty="0"/>
        </a:p>
      </dgm:t>
    </dgm:pt>
    <dgm:pt modelId="{5E088478-D7AE-43D5-9125-30E317CC64DD}" type="parTrans" cxnId="{A9AAD24D-FC7D-4ACC-BC17-AA5936C9E2C1}">
      <dgm:prSet/>
      <dgm:spPr/>
      <dgm:t>
        <a:bodyPr/>
        <a:lstStyle/>
        <a:p>
          <a:endParaRPr lang="en-US" sz="2800"/>
        </a:p>
      </dgm:t>
    </dgm:pt>
    <dgm:pt modelId="{0509E8A8-7DFB-48BD-9035-E8F78E47B51F}" type="sibTrans" cxnId="{A9AAD24D-FC7D-4ACC-BC17-AA5936C9E2C1}">
      <dgm:prSet/>
      <dgm:spPr/>
      <dgm:t>
        <a:bodyPr/>
        <a:lstStyle/>
        <a:p>
          <a:endParaRPr lang="en-US" sz="2800"/>
        </a:p>
      </dgm:t>
    </dgm:pt>
    <dgm:pt modelId="{720E1A58-9E46-44DE-AB84-1193326B2858}">
      <dgm:prSet phldrT="[Text]" custT="1"/>
      <dgm:spPr/>
      <dgm:t>
        <a:bodyPr/>
        <a:lstStyle/>
        <a:p>
          <a:r>
            <a:rPr lang="en-US" sz="1100" b="1" i="0" dirty="0" smtClean="0"/>
            <a:t>Patient Engagement Speed &amp; Scale</a:t>
          </a:r>
          <a:endParaRPr lang="en-US" sz="1100" b="1" i="0" dirty="0"/>
        </a:p>
      </dgm:t>
    </dgm:pt>
    <dgm:pt modelId="{43DE855C-6B76-4131-B42B-890DC0B94FC7}" type="parTrans" cxnId="{6C4EBF1C-A479-431B-B9A5-A350020F236D}">
      <dgm:prSet/>
      <dgm:spPr/>
      <dgm:t>
        <a:bodyPr/>
        <a:lstStyle/>
        <a:p>
          <a:endParaRPr lang="en-US" sz="2800"/>
        </a:p>
      </dgm:t>
    </dgm:pt>
    <dgm:pt modelId="{FCCF5D23-B002-41B0-9564-269E506A413E}" type="sibTrans" cxnId="{6C4EBF1C-A479-431B-B9A5-A350020F236D}">
      <dgm:prSet/>
      <dgm:spPr/>
      <dgm:t>
        <a:bodyPr/>
        <a:lstStyle/>
        <a:p>
          <a:endParaRPr lang="en-US" sz="2800"/>
        </a:p>
      </dgm:t>
    </dgm:pt>
    <dgm:pt modelId="{7FD0B5AB-E5A7-4866-9851-C19B5A769891}">
      <dgm:prSet phldrT="[Text]" custT="1"/>
      <dgm:spPr/>
      <dgm:t>
        <a:bodyPr/>
        <a:lstStyle/>
        <a:p>
          <a:r>
            <a:rPr lang="en-US" sz="1100" b="1" i="0" dirty="0" smtClean="0"/>
            <a:t>Project Speed &amp; Scale</a:t>
          </a:r>
          <a:endParaRPr lang="en-US" sz="1100" b="1" i="0" dirty="0"/>
        </a:p>
      </dgm:t>
    </dgm:pt>
    <dgm:pt modelId="{4FA39DC2-C40A-481F-A39A-CBD2CC1E8E90}" type="parTrans" cxnId="{6903E7C5-D3BA-4F1B-A7B2-0E1050CC50ED}">
      <dgm:prSet/>
      <dgm:spPr/>
      <dgm:t>
        <a:bodyPr/>
        <a:lstStyle/>
        <a:p>
          <a:endParaRPr lang="en-US" sz="2800"/>
        </a:p>
      </dgm:t>
    </dgm:pt>
    <dgm:pt modelId="{2B932415-4136-4C11-8D63-AB0ECA30B195}" type="sibTrans" cxnId="{6903E7C5-D3BA-4F1B-A7B2-0E1050CC50ED}">
      <dgm:prSet/>
      <dgm:spPr/>
      <dgm:t>
        <a:bodyPr/>
        <a:lstStyle/>
        <a:p>
          <a:endParaRPr lang="en-US" sz="2800"/>
        </a:p>
      </dgm:t>
    </dgm:pt>
    <dgm:pt modelId="{EBF6AF8F-292F-4E74-A025-516A8CA9A777}" type="pres">
      <dgm:prSet presAssocID="{1F0D2B0C-E716-4B20-B3C8-4D7D78666225}" presName="theList" presStyleCnt="0">
        <dgm:presLayoutVars>
          <dgm:dir/>
          <dgm:animLvl val="lvl"/>
          <dgm:resizeHandles val="exact"/>
        </dgm:presLayoutVars>
      </dgm:prSet>
      <dgm:spPr/>
      <dgm:t>
        <a:bodyPr/>
        <a:lstStyle/>
        <a:p>
          <a:endParaRPr lang="en-US"/>
        </a:p>
      </dgm:t>
    </dgm:pt>
    <dgm:pt modelId="{B02DCF58-76FA-465A-B84D-5AEF2E761B2B}" type="pres">
      <dgm:prSet presAssocID="{F3F736C4-7AA1-4989-BCFE-87A42847DF27}" presName="compNode" presStyleCnt="0"/>
      <dgm:spPr/>
    </dgm:pt>
    <dgm:pt modelId="{E7415525-98D8-41BE-B24D-2A89CF6BEA58}" type="pres">
      <dgm:prSet presAssocID="{F3F736C4-7AA1-4989-BCFE-87A42847DF27}" presName="aNode" presStyleLbl="bgShp" presStyleIdx="0" presStyleCnt="3"/>
      <dgm:spPr/>
      <dgm:t>
        <a:bodyPr/>
        <a:lstStyle/>
        <a:p>
          <a:endParaRPr lang="en-US"/>
        </a:p>
      </dgm:t>
    </dgm:pt>
    <dgm:pt modelId="{15A6B3D9-8702-45F6-916B-4929A40F588E}" type="pres">
      <dgm:prSet presAssocID="{F3F736C4-7AA1-4989-BCFE-87A42847DF27}" presName="textNode" presStyleLbl="bgShp" presStyleIdx="0" presStyleCnt="3"/>
      <dgm:spPr/>
      <dgm:t>
        <a:bodyPr/>
        <a:lstStyle/>
        <a:p>
          <a:endParaRPr lang="en-US"/>
        </a:p>
      </dgm:t>
    </dgm:pt>
    <dgm:pt modelId="{8AAE65F3-9C56-4FEA-8F43-9F6DEBBAD65B}" type="pres">
      <dgm:prSet presAssocID="{F3F736C4-7AA1-4989-BCFE-87A42847DF27}" presName="compChildNode" presStyleCnt="0"/>
      <dgm:spPr/>
    </dgm:pt>
    <dgm:pt modelId="{0B683845-C701-439E-AD09-520C90D7F875}" type="pres">
      <dgm:prSet presAssocID="{F3F736C4-7AA1-4989-BCFE-87A42847DF27}" presName="theInnerList" presStyleCnt="0"/>
      <dgm:spPr/>
    </dgm:pt>
    <dgm:pt modelId="{2B2E3A5C-5F80-4929-9B5E-1FEA207A6D08}" type="pres">
      <dgm:prSet presAssocID="{8B976E92-BA93-48DF-B22F-E938E1AF7533}" presName="childNode" presStyleLbl="node1" presStyleIdx="0" presStyleCnt="9">
        <dgm:presLayoutVars>
          <dgm:bulletEnabled val="1"/>
        </dgm:presLayoutVars>
      </dgm:prSet>
      <dgm:spPr/>
      <dgm:t>
        <a:bodyPr/>
        <a:lstStyle/>
        <a:p>
          <a:endParaRPr lang="en-US"/>
        </a:p>
      </dgm:t>
    </dgm:pt>
    <dgm:pt modelId="{B09DB060-A63D-434C-94F9-1D978DE7407D}" type="pres">
      <dgm:prSet presAssocID="{8B976E92-BA93-48DF-B22F-E938E1AF7533}" presName="aSpace2" presStyleCnt="0"/>
      <dgm:spPr/>
    </dgm:pt>
    <dgm:pt modelId="{3CFD9F5D-8785-4F3D-AFF7-9FF64C0B3D00}" type="pres">
      <dgm:prSet presAssocID="{C59FAE1F-28AA-42BC-85B7-1E0B6045215D}" presName="childNode" presStyleLbl="node1" presStyleIdx="1" presStyleCnt="9">
        <dgm:presLayoutVars>
          <dgm:bulletEnabled val="1"/>
        </dgm:presLayoutVars>
      </dgm:prSet>
      <dgm:spPr/>
      <dgm:t>
        <a:bodyPr/>
        <a:lstStyle/>
        <a:p>
          <a:endParaRPr lang="en-US"/>
        </a:p>
      </dgm:t>
    </dgm:pt>
    <dgm:pt modelId="{F4363CEA-66D8-4EF7-A077-EA02D4D176E3}" type="pres">
      <dgm:prSet presAssocID="{F3F736C4-7AA1-4989-BCFE-87A42847DF27}" presName="aSpace" presStyleCnt="0"/>
      <dgm:spPr/>
    </dgm:pt>
    <dgm:pt modelId="{48F2654D-4E4E-46FF-A37C-91589256453E}" type="pres">
      <dgm:prSet presAssocID="{7B015846-06C4-4CEC-B3A9-771F2E66D194}" presName="compNode" presStyleCnt="0"/>
      <dgm:spPr/>
    </dgm:pt>
    <dgm:pt modelId="{74FD52BD-FC48-467A-AD17-05231885310D}" type="pres">
      <dgm:prSet presAssocID="{7B015846-06C4-4CEC-B3A9-771F2E66D194}" presName="aNode" presStyleLbl="bgShp" presStyleIdx="1" presStyleCnt="3" custLinFactNeighborX="667"/>
      <dgm:spPr/>
      <dgm:t>
        <a:bodyPr/>
        <a:lstStyle/>
        <a:p>
          <a:endParaRPr lang="en-US"/>
        </a:p>
      </dgm:t>
    </dgm:pt>
    <dgm:pt modelId="{1E9A7967-8413-4D5F-A5B3-D09ED9FFA39D}" type="pres">
      <dgm:prSet presAssocID="{7B015846-06C4-4CEC-B3A9-771F2E66D194}" presName="textNode" presStyleLbl="bgShp" presStyleIdx="1" presStyleCnt="3"/>
      <dgm:spPr/>
      <dgm:t>
        <a:bodyPr/>
        <a:lstStyle/>
        <a:p>
          <a:endParaRPr lang="en-US"/>
        </a:p>
      </dgm:t>
    </dgm:pt>
    <dgm:pt modelId="{E2815826-7ED6-43A7-87F2-EF950C925384}" type="pres">
      <dgm:prSet presAssocID="{7B015846-06C4-4CEC-B3A9-771F2E66D194}" presName="compChildNode" presStyleCnt="0"/>
      <dgm:spPr/>
    </dgm:pt>
    <dgm:pt modelId="{6DF3FB15-BB38-4656-9074-02FCB9516B61}" type="pres">
      <dgm:prSet presAssocID="{7B015846-06C4-4CEC-B3A9-771F2E66D194}" presName="theInnerList" presStyleCnt="0"/>
      <dgm:spPr/>
    </dgm:pt>
    <dgm:pt modelId="{D0A74C05-1E2D-4C8E-9A3A-F51989FEDDBA}" type="pres">
      <dgm:prSet presAssocID="{C5931974-68C9-4B80-96B7-2673386BB5D6}" presName="childNode" presStyleLbl="node1" presStyleIdx="2" presStyleCnt="9">
        <dgm:presLayoutVars>
          <dgm:bulletEnabled val="1"/>
        </dgm:presLayoutVars>
      </dgm:prSet>
      <dgm:spPr/>
      <dgm:t>
        <a:bodyPr/>
        <a:lstStyle/>
        <a:p>
          <a:endParaRPr lang="en-US"/>
        </a:p>
      </dgm:t>
    </dgm:pt>
    <dgm:pt modelId="{F480AC25-4BB1-4C67-9544-5E6DE5605024}" type="pres">
      <dgm:prSet presAssocID="{C5931974-68C9-4B80-96B7-2673386BB5D6}" presName="aSpace2" presStyleCnt="0"/>
      <dgm:spPr/>
    </dgm:pt>
    <dgm:pt modelId="{B7ED9846-BCC6-48D7-9149-B3E3EF5B2E62}" type="pres">
      <dgm:prSet presAssocID="{4DD1D997-EE26-476A-B291-B3CD99F3763E}" presName="childNode" presStyleLbl="node1" presStyleIdx="3" presStyleCnt="9">
        <dgm:presLayoutVars>
          <dgm:bulletEnabled val="1"/>
        </dgm:presLayoutVars>
      </dgm:prSet>
      <dgm:spPr/>
      <dgm:t>
        <a:bodyPr/>
        <a:lstStyle/>
        <a:p>
          <a:endParaRPr lang="en-US"/>
        </a:p>
      </dgm:t>
    </dgm:pt>
    <dgm:pt modelId="{4C2C9B1E-FD7E-473E-A497-9B823A6BDD23}" type="pres">
      <dgm:prSet presAssocID="{4DD1D997-EE26-476A-B291-B3CD99F3763E}" presName="aSpace2" presStyleCnt="0"/>
      <dgm:spPr/>
    </dgm:pt>
    <dgm:pt modelId="{200E4D27-773F-450F-A83B-4FBCD76FAA29}" type="pres">
      <dgm:prSet presAssocID="{1A652F80-B07A-4210-8498-4DD60AE0D09F}" presName="childNode" presStyleLbl="node1" presStyleIdx="4" presStyleCnt="9">
        <dgm:presLayoutVars>
          <dgm:bulletEnabled val="1"/>
        </dgm:presLayoutVars>
      </dgm:prSet>
      <dgm:spPr/>
      <dgm:t>
        <a:bodyPr/>
        <a:lstStyle/>
        <a:p>
          <a:endParaRPr lang="en-US"/>
        </a:p>
      </dgm:t>
    </dgm:pt>
    <dgm:pt modelId="{BE5B02BE-11B8-4A9D-BBCD-1C036AC815B5}" type="pres">
      <dgm:prSet presAssocID="{1A652F80-B07A-4210-8498-4DD60AE0D09F}" presName="aSpace2" presStyleCnt="0"/>
      <dgm:spPr/>
    </dgm:pt>
    <dgm:pt modelId="{F58C3AEB-9855-477A-9239-24C04B293068}" type="pres">
      <dgm:prSet presAssocID="{7AA8C44D-7BB7-4ED4-A829-BA6BE2F4D985}" presName="childNode" presStyleLbl="node1" presStyleIdx="5" presStyleCnt="9">
        <dgm:presLayoutVars>
          <dgm:bulletEnabled val="1"/>
        </dgm:presLayoutVars>
      </dgm:prSet>
      <dgm:spPr/>
      <dgm:t>
        <a:bodyPr/>
        <a:lstStyle/>
        <a:p>
          <a:endParaRPr lang="en-US"/>
        </a:p>
      </dgm:t>
    </dgm:pt>
    <dgm:pt modelId="{3F50FE0A-E63C-447B-8522-9C11FE989E61}" type="pres">
      <dgm:prSet presAssocID="{7B015846-06C4-4CEC-B3A9-771F2E66D194}" presName="aSpace" presStyleCnt="0"/>
      <dgm:spPr/>
    </dgm:pt>
    <dgm:pt modelId="{0E8A28BA-5B68-4A2A-A70D-4F6F7EBC59F6}" type="pres">
      <dgm:prSet presAssocID="{2558F462-3103-408E-BEEF-B653F5887DF1}" presName="compNode" presStyleCnt="0"/>
      <dgm:spPr/>
    </dgm:pt>
    <dgm:pt modelId="{E48B7FBA-AFC9-468F-9BB1-14F013402E4C}" type="pres">
      <dgm:prSet presAssocID="{2558F462-3103-408E-BEEF-B653F5887DF1}" presName="aNode" presStyleLbl="bgShp" presStyleIdx="2" presStyleCnt="3" custLinFactNeighborX="333" custLinFactNeighborY="259"/>
      <dgm:spPr/>
      <dgm:t>
        <a:bodyPr/>
        <a:lstStyle/>
        <a:p>
          <a:endParaRPr lang="en-US"/>
        </a:p>
      </dgm:t>
    </dgm:pt>
    <dgm:pt modelId="{675CE017-F395-4076-B2D9-6F49ADADDC53}" type="pres">
      <dgm:prSet presAssocID="{2558F462-3103-408E-BEEF-B653F5887DF1}" presName="textNode" presStyleLbl="bgShp" presStyleIdx="2" presStyleCnt="3"/>
      <dgm:spPr/>
      <dgm:t>
        <a:bodyPr/>
        <a:lstStyle/>
        <a:p>
          <a:endParaRPr lang="en-US"/>
        </a:p>
      </dgm:t>
    </dgm:pt>
    <dgm:pt modelId="{8FFA15B9-652E-4DC7-968F-A3ACDDDFC1AC}" type="pres">
      <dgm:prSet presAssocID="{2558F462-3103-408E-BEEF-B653F5887DF1}" presName="compChildNode" presStyleCnt="0"/>
      <dgm:spPr/>
    </dgm:pt>
    <dgm:pt modelId="{FACA93C9-637B-4C7E-89FA-43C05AB5AFE1}" type="pres">
      <dgm:prSet presAssocID="{2558F462-3103-408E-BEEF-B653F5887DF1}" presName="theInnerList" presStyleCnt="0"/>
      <dgm:spPr/>
    </dgm:pt>
    <dgm:pt modelId="{1BDB4118-4C37-4493-98DB-86B39BD3AB64}" type="pres">
      <dgm:prSet presAssocID="{48E8EA94-0276-4279-903F-68B8A1FD876D}" presName="childNode" presStyleLbl="node1" presStyleIdx="6" presStyleCnt="9">
        <dgm:presLayoutVars>
          <dgm:bulletEnabled val="1"/>
        </dgm:presLayoutVars>
      </dgm:prSet>
      <dgm:spPr/>
      <dgm:t>
        <a:bodyPr/>
        <a:lstStyle/>
        <a:p>
          <a:endParaRPr lang="en-US"/>
        </a:p>
      </dgm:t>
    </dgm:pt>
    <dgm:pt modelId="{E64192BD-199F-4660-9C4A-2F9166B273E7}" type="pres">
      <dgm:prSet presAssocID="{48E8EA94-0276-4279-903F-68B8A1FD876D}" presName="aSpace2" presStyleCnt="0"/>
      <dgm:spPr/>
    </dgm:pt>
    <dgm:pt modelId="{F0B15B52-5078-41E8-9D07-B78D443B9A48}" type="pres">
      <dgm:prSet presAssocID="{720E1A58-9E46-44DE-AB84-1193326B2858}" presName="childNode" presStyleLbl="node1" presStyleIdx="7" presStyleCnt="9">
        <dgm:presLayoutVars>
          <dgm:bulletEnabled val="1"/>
        </dgm:presLayoutVars>
      </dgm:prSet>
      <dgm:spPr/>
      <dgm:t>
        <a:bodyPr/>
        <a:lstStyle/>
        <a:p>
          <a:endParaRPr lang="en-US"/>
        </a:p>
      </dgm:t>
    </dgm:pt>
    <dgm:pt modelId="{C7A1604E-34F6-4993-9A7A-E5DBF2EC395E}" type="pres">
      <dgm:prSet presAssocID="{720E1A58-9E46-44DE-AB84-1193326B2858}" presName="aSpace2" presStyleCnt="0"/>
      <dgm:spPr/>
    </dgm:pt>
    <dgm:pt modelId="{AEAF362B-504A-4DD2-A8D4-4AD7722DC091}" type="pres">
      <dgm:prSet presAssocID="{7FD0B5AB-E5A7-4866-9851-C19B5A769891}" presName="childNode" presStyleLbl="node1" presStyleIdx="8" presStyleCnt="9">
        <dgm:presLayoutVars>
          <dgm:bulletEnabled val="1"/>
        </dgm:presLayoutVars>
      </dgm:prSet>
      <dgm:spPr/>
      <dgm:t>
        <a:bodyPr/>
        <a:lstStyle/>
        <a:p>
          <a:endParaRPr lang="en-US"/>
        </a:p>
      </dgm:t>
    </dgm:pt>
  </dgm:ptLst>
  <dgm:cxnLst>
    <dgm:cxn modelId="{C5E11743-0C32-492D-BD73-080B011954B3}" type="presOf" srcId="{F3F736C4-7AA1-4989-BCFE-87A42847DF27}" destId="{15A6B3D9-8702-45F6-916B-4929A40F588E}" srcOrd="1" destOrd="0" presId="urn:microsoft.com/office/officeart/2005/8/layout/lProcess2"/>
    <dgm:cxn modelId="{656B3334-400B-4AA9-A171-5327DCAE267D}" type="presOf" srcId="{8B976E92-BA93-48DF-B22F-E938E1AF7533}" destId="{2B2E3A5C-5F80-4929-9B5E-1FEA207A6D08}" srcOrd="0" destOrd="0" presId="urn:microsoft.com/office/officeart/2005/8/layout/lProcess2"/>
    <dgm:cxn modelId="{6903E7C5-D3BA-4F1B-A7B2-0E1050CC50ED}" srcId="{2558F462-3103-408E-BEEF-B653F5887DF1}" destId="{7FD0B5AB-E5A7-4866-9851-C19B5A769891}" srcOrd="2" destOrd="0" parTransId="{4FA39DC2-C40A-481F-A39A-CBD2CC1E8E90}" sibTransId="{2B932415-4136-4C11-8D63-AB0ECA30B195}"/>
    <dgm:cxn modelId="{240B6165-366B-49F6-B2F0-359D1E2F3CF3}" type="presOf" srcId="{2558F462-3103-408E-BEEF-B653F5887DF1}" destId="{675CE017-F395-4076-B2D9-6F49ADADDC53}" srcOrd="1" destOrd="0" presId="urn:microsoft.com/office/officeart/2005/8/layout/lProcess2"/>
    <dgm:cxn modelId="{A9E5B87C-844E-4BCB-80E6-87917F7E09D0}" type="presOf" srcId="{7B015846-06C4-4CEC-B3A9-771F2E66D194}" destId="{1E9A7967-8413-4D5F-A5B3-D09ED9FFA39D}" srcOrd="1" destOrd="0" presId="urn:microsoft.com/office/officeart/2005/8/layout/lProcess2"/>
    <dgm:cxn modelId="{FBA23317-B01E-402E-B449-CB0BE32DF174}" srcId="{1F0D2B0C-E716-4B20-B3C8-4D7D78666225}" destId="{2558F462-3103-408E-BEEF-B653F5887DF1}" srcOrd="2" destOrd="0" parTransId="{C3436C13-7564-4F09-9974-4319DD28232A}" sibTransId="{7A394CD3-C0E0-4F88-A998-8B7D5F32F563}"/>
    <dgm:cxn modelId="{3D38EE9D-6975-44EB-96C4-27B3EC0FE193}" type="presOf" srcId="{7AA8C44D-7BB7-4ED4-A829-BA6BE2F4D985}" destId="{F58C3AEB-9855-477A-9239-24C04B293068}" srcOrd="0" destOrd="0" presId="urn:microsoft.com/office/officeart/2005/8/layout/lProcess2"/>
    <dgm:cxn modelId="{A78360ED-E9A8-408B-A220-2EC09BABDA75}" type="presOf" srcId="{4DD1D997-EE26-476A-B291-B3CD99F3763E}" destId="{B7ED9846-BCC6-48D7-9149-B3E3EF5B2E62}" srcOrd="0" destOrd="0" presId="urn:microsoft.com/office/officeart/2005/8/layout/lProcess2"/>
    <dgm:cxn modelId="{A9AAD24D-FC7D-4ACC-BC17-AA5936C9E2C1}" srcId="{2558F462-3103-408E-BEEF-B653F5887DF1}" destId="{48E8EA94-0276-4279-903F-68B8A1FD876D}" srcOrd="0" destOrd="0" parTransId="{5E088478-D7AE-43D5-9125-30E317CC64DD}" sibTransId="{0509E8A8-7DFB-48BD-9035-E8F78E47B51F}"/>
    <dgm:cxn modelId="{AEFAF6B2-7690-455F-88BE-E5834CE5688D}" type="presOf" srcId="{7B015846-06C4-4CEC-B3A9-771F2E66D194}" destId="{74FD52BD-FC48-467A-AD17-05231885310D}" srcOrd="0" destOrd="0" presId="urn:microsoft.com/office/officeart/2005/8/layout/lProcess2"/>
    <dgm:cxn modelId="{08E3E987-F67E-4A8B-B2B0-4D355688992E}" srcId="{1F0D2B0C-E716-4B20-B3C8-4D7D78666225}" destId="{7B015846-06C4-4CEC-B3A9-771F2E66D194}" srcOrd="1" destOrd="0" parTransId="{4154508A-1791-4E77-842A-384B6602B7C9}" sibTransId="{193A3B54-7DE6-4C79-88E9-9F434F4ED81C}"/>
    <dgm:cxn modelId="{849DBDA9-624E-4B40-B4F6-B5F53309364F}" srcId="{1F0D2B0C-E716-4B20-B3C8-4D7D78666225}" destId="{F3F736C4-7AA1-4989-BCFE-87A42847DF27}" srcOrd="0" destOrd="0" parTransId="{7F48D201-C782-43E2-8032-57F6D4CF9231}" sibTransId="{DCFE6FF3-0B38-4912-9070-55456A64FE8A}"/>
    <dgm:cxn modelId="{27877130-D498-4263-B31B-EA7AFA66BFAF}" type="presOf" srcId="{2558F462-3103-408E-BEEF-B653F5887DF1}" destId="{E48B7FBA-AFC9-468F-9BB1-14F013402E4C}" srcOrd="0" destOrd="0" presId="urn:microsoft.com/office/officeart/2005/8/layout/lProcess2"/>
    <dgm:cxn modelId="{6C4EBF1C-A479-431B-B9A5-A350020F236D}" srcId="{2558F462-3103-408E-BEEF-B653F5887DF1}" destId="{720E1A58-9E46-44DE-AB84-1193326B2858}" srcOrd="1" destOrd="0" parTransId="{43DE855C-6B76-4131-B42B-890DC0B94FC7}" sibTransId="{FCCF5D23-B002-41B0-9564-269E506A413E}"/>
    <dgm:cxn modelId="{5BB7EA94-47F2-41D0-AE71-5BC8A35111EB}" srcId="{7B015846-06C4-4CEC-B3A9-771F2E66D194}" destId="{C5931974-68C9-4B80-96B7-2673386BB5D6}" srcOrd="0" destOrd="0" parTransId="{D94893FE-09A8-48AB-938A-2500A01BFD4E}" sibTransId="{B302F970-D822-4DA1-AF3B-2E5B84AF3B6B}"/>
    <dgm:cxn modelId="{A84F2681-05F7-47B3-BA7B-DD6F208E25C8}" type="presOf" srcId="{C5931974-68C9-4B80-96B7-2673386BB5D6}" destId="{D0A74C05-1E2D-4C8E-9A3A-F51989FEDDBA}" srcOrd="0" destOrd="0" presId="urn:microsoft.com/office/officeart/2005/8/layout/lProcess2"/>
    <dgm:cxn modelId="{C84871DC-4FAF-4BF3-8616-7BFD850B4A9C}" srcId="{7B015846-06C4-4CEC-B3A9-771F2E66D194}" destId="{1A652F80-B07A-4210-8498-4DD60AE0D09F}" srcOrd="2" destOrd="0" parTransId="{0A682392-B878-4440-9839-8D61DC6E7D4D}" sibTransId="{268DED5A-3ECF-47E9-911D-530BBDBEF665}"/>
    <dgm:cxn modelId="{77BFEE33-C84B-43C8-8938-736975ACB73E}" type="presOf" srcId="{720E1A58-9E46-44DE-AB84-1193326B2858}" destId="{F0B15B52-5078-41E8-9D07-B78D443B9A48}" srcOrd="0" destOrd="0" presId="urn:microsoft.com/office/officeart/2005/8/layout/lProcess2"/>
    <dgm:cxn modelId="{8740C97B-9A0A-44B5-BE61-6A611FA7AE8B}" type="presOf" srcId="{48E8EA94-0276-4279-903F-68B8A1FD876D}" destId="{1BDB4118-4C37-4493-98DB-86B39BD3AB64}" srcOrd="0" destOrd="0" presId="urn:microsoft.com/office/officeart/2005/8/layout/lProcess2"/>
    <dgm:cxn modelId="{4020A572-4B61-4E09-B21E-0A7855DE4A19}" srcId="{F3F736C4-7AA1-4989-BCFE-87A42847DF27}" destId="{8B976E92-BA93-48DF-B22F-E938E1AF7533}" srcOrd="0" destOrd="0" parTransId="{2649FF0E-5F68-44F0-84C2-7A4481E2BD57}" sibTransId="{FC5DAEFE-5EB0-4C7A-9DC7-AA9F6CB9AC84}"/>
    <dgm:cxn modelId="{F98FFBF7-E7E2-4913-A63F-41CB957D6DA1}" srcId="{F3F736C4-7AA1-4989-BCFE-87A42847DF27}" destId="{C59FAE1F-28AA-42BC-85B7-1E0B6045215D}" srcOrd="1" destOrd="0" parTransId="{A4AC9296-5EE9-4910-A852-BC4E389CBB2C}" sibTransId="{CB518B4B-A908-43AD-9864-EE2B46328679}"/>
    <dgm:cxn modelId="{4319812C-B38F-4849-9A9E-8B20ED880010}" srcId="{7B015846-06C4-4CEC-B3A9-771F2E66D194}" destId="{7AA8C44D-7BB7-4ED4-A829-BA6BE2F4D985}" srcOrd="3" destOrd="0" parTransId="{D1A5AF8C-D5DF-4EC2-BD41-B93E20E2A113}" sibTransId="{9B3A4BDE-5762-4754-B68D-6E0777B33BE8}"/>
    <dgm:cxn modelId="{32A36E57-E543-41DF-8F51-A1FBE87CFFA4}" type="presOf" srcId="{1F0D2B0C-E716-4B20-B3C8-4D7D78666225}" destId="{EBF6AF8F-292F-4E74-A025-516A8CA9A777}" srcOrd="0" destOrd="0" presId="urn:microsoft.com/office/officeart/2005/8/layout/lProcess2"/>
    <dgm:cxn modelId="{90954A13-1BE4-47D9-BA73-BF954517607C}" type="presOf" srcId="{F3F736C4-7AA1-4989-BCFE-87A42847DF27}" destId="{E7415525-98D8-41BE-B24D-2A89CF6BEA58}" srcOrd="0" destOrd="0" presId="urn:microsoft.com/office/officeart/2005/8/layout/lProcess2"/>
    <dgm:cxn modelId="{83A9BE8A-0078-4EEE-B0B6-5A4D88634B78}" srcId="{7B015846-06C4-4CEC-B3A9-771F2E66D194}" destId="{4DD1D997-EE26-476A-B291-B3CD99F3763E}" srcOrd="1" destOrd="0" parTransId="{58D998A8-7C74-4750-97F4-7E91A50E6EEB}" sibTransId="{87AC5280-9976-409E-A362-4589F80D7455}"/>
    <dgm:cxn modelId="{2D08A18D-812A-41EA-A4B4-C21204086904}" type="presOf" srcId="{1A652F80-B07A-4210-8498-4DD60AE0D09F}" destId="{200E4D27-773F-450F-A83B-4FBCD76FAA29}" srcOrd="0" destOrd="0" presId="urn:microsoft.com/office/officeart/2005/8/layout/lProcess2"/>
    <dgm:cxn modelId="{42DCCC53-CC13-4FD6-9FB1-583697FD767B}" type="presOf" srcId="{C59FAE1F-28AA-42BC-85B7-1E0B6045215D}" destId="{3CFD9F5D-8785-4F3D-AFF7-9FF64C0B3D00}" srcOrd="0" destOrd="0" presId="urn:microsoft.com/office/officeart/2005/8/layout/lProcess2"/>
    <dgm:cxn modelId="{50B02B45-F2A2-4DC2-A0C0-CE3EDB992926}" type="presOf" srcId="{7FD0B5AB-E5A7-4866-9851-C19B5A769891}" destId="{AEAF362B-504A-4DD2-A8D4-4AD7722DC091}" srcOrd="0" destOrd="0" presId="urn:microsoft.com/office/officeart/2005/8/layout/lProcess2"/>
    <dgm:cxn modelId="{50B0F8F3-A663-4DF1-AB21-1E385F7C018C}" type="presParOf" srcId="{EBF6AF8F-292F-4E74-A025-516A8CA9A777}" destId="{B02DCF58-76FA-465A-B84D-5AEF2E761B2B}" srcOrd="0" destOrd="0" presId="urn:microsoft.com/office/officeart/2005/8/layout/lProcess2"/>
    <dgm:cxn modelId="{C99DB3D6-1224-43F9-AAD0-80A4FDBF2A4A}" type="presParOf" srcId="{B02DCF58-76FA-465A-B84D-5AEF2E761B2B}" destId="{E7415525-98D8-41BE-B24D-2A89CF6BEA58}" srcOrd="0" destOrd="0" presId="urn:microsoft.com/office/officeart/2005/8/layout/lProcess2"/>
    <dgm:cxn modelId="{2B7F8FE4-0B5E-4847-83F3-761BC6B54B92}" type="presParOf" srcId="{B02DCF58-76FA-465A-B84D-5AEF2E761B2B}" destId="{15A6B3D9-8702-45F6-916B-4929A40F588E}" srcOrd="1" destOrd="0" presId="urn:microsoft.com/office/officeart/2005/8/layout/lProcess2"/>
    <dgm:cxn modelId="{52591E9C-83EE-4623-BC8B-6CEB018C3EEE}" type="presParOf" srcId="{B02DCF58-76FA-465A-B84D-5AEF2E761B2B}" destId="{8AAE65F3-9C56-4FEA-8F43-9F6DEBBAD65B}" srcOrd="2" destOrd="0" presId="urn:microsoft.com/office/officeart/2005/8/layout/lProcess2"/>
    <dgm:cxn modelId="{325167DF-69E5-4DB5-AB23-DAC6DD837F1B}" type="presParOf" srcId="{8AAE65F3-9C56-4FEA-8F43-9F6DEBBAD65B}" destId="{0B683845-C701-439E-AD09-520C90D7F875}" srcOrd="0" destOrd="0" presId="urn:microsoft.com/office/officeart/2005/8/layout/lProcess2"/>
    <dgm:cxn modelId="{617BEEDC-5AD5-46E1-973D-E8367FA27718}" type="presParOf" srcId="{0B683845-C701-439E-AD09-520C90D7F875}" destId="{2B2E3A5C-5F80-4929-9B5E-1FEA207A6D08}" srcOrd="0" destOrd="0" presId="urn:microsoft.com/office/officeart/2005/8/layout/lProcess2"/>
    <dgm:cxn modelId="{52840E72-6C86-460E-846C-BA306B9A6D9D}" type="presParOf" srcId="{0B683845-C701-439E-AD09-520C90D7F875}" destId="{B09DB060-A63D-434C-94F9-1D978DE7407D}" srcOrd="1" destOrd="0" presId="urn:microsoft.com/office/officeart/2005/8/layout/lProcess2"/>
    <dgm:cxn modelId="{BB879C41-3DC1-46B3-96CF-C51980387449}" type="presParOf" srcId="{0B683845-C701-439E-AD09-520C90D7F875}" destId="{3CFD9F5D-8785-4F3D-AFF7-9FF64C0B3D00}" srcOrd="2" destOrd="0" presId="urn:microsoft.com/office/officeart/2005/8/layout/lProcess2"/>
    <dgm:cxn modelId="{33B989BD-ECC9-4808-AA81-18C3F83A9A4F}" type="presParOf" srcId="{EBF6AF8F-292F-4E74-A025-516A8CA9A777}" destId="{F4363CEA-66D8-4EF7-A077-EA02D4D176E3}" srcOrd="1" destOrd="0" presId="urn:microsoft.com/office/officeart/2005/8/layout/lProcess2"/>
    <dgm:cxn modelId="{4F18EC74-8E87-4544-9F1B-FE0C04FCD3F0}" type="presParOf" srcId="{EBF6AF8F-292F-4E74-A025-516A8CA9A777}" destId="{48F2654D-4E4E-46FF-A37C-91589256453E}" srcOrd="2" destOrd="0" presId="urn:microsoft.com/office/officeart/2005/8/layout/lProcess2"/>
    <dgm:cxn modelId="{359577C5-57DA-4C0A-9A38-0E723792E3FF}" type="presParOf" srcId="{48F2654D-4E4E-46FF-A37C-91589256453E}" destId="{74FD52BD-FC48-467A-AD17-05231885310D}" srcOrd="0" destOrd="0" presId="urn:microsoft.com/office/officeart/2005/8/layout/lProcess2"/>
    <dgm:cxn modelId="{01C532AD-9817-42AC-87CC-7CC812BE2D20}" type="presParOf" srcId="{48F2654D-4E4E-46FF-A37C-91589256453E}" destId="{1E9A7967-8413-4D5F-A5B3-D09ED9FFA39D}" srcOrd="1" destOrd="0" presId="urn:microsoft.com/office/officeart/2005/8/layout/lProcess2"/>
    <dgm:cxn modelId="{9405B980-7EC9-4613-90CA-205456C4F393}" type="presParOf" srcId="{48F2654D-4E4E-46FF-A37C-91589256453E}" destId="{E2815826-7ED6-43A7-87F2-EF950C925384}" srcOrd="2" destOrd="0" presId="urn:microsoft.com/office/officeart/2005/8/layout/lProcess2"/>
    <dgm:cxn modelId="{8C6D092C-DEC9-4D1E-AE84-5D3957795D32}" type="presParOf" srcId="{E2815826-7ED6-43A7-87F2-EF950C925384}" destId="{6DF3FB15-BB38-4656-9074-02FCB9516B61}" srcOrd="0" destOrd="0" presId="urn:microsoft.com/office/officeart/2005/8/layout/lProcess2"/>
    <dgm:cxn modelId="{A0F73781-9BAE-4886-B74C-94EF7C6BC350}" type="presParOf" srcId="{6DF3FB15-BB38-4656-9074-02FCB9516B61}" destId="{D0A74C05-1E2D-4C8E-9A3A-F51989FEDDBA}" srcOrd="0" destOrd="0" presId="urn:microsoft.com/office/officeart/2005/8/layout/lProcess2"/>
    <dgm:cxn modelId="{11465344-4F77-422E-A818-58BE6F8EDACE}" type="presParOf" srcId="{6DF3FB15-BB38-4656-9074-02FCB9516B61}" destId="{F480AC25-4BB1-4C67-9544-5E6DE5605024}" srcOrd="1" destOrd="0" presId="urn:microsoft.com/office/officeart/2005/8/layout/lProcess2"/>
    <dgm:cxn modelId="{82AA777B-CFFD-4ADC-8DC9-4D5F9840E24F}" type="presParOf" srcId="{6DF3FB15-BB38-4656-9074-02FCB9516B61}" destId="{B7ED9846-BCC6-48D7-9149-B3E3EF5B2E62}" srcOrd="2" destOrd="0" presId="urn:microsoft.com/office/officeart/2005/8/layout/lProcess2"/>
    <dgm:cxn modelId="{FFACB08D-6020-4CB8-A513-CB06EBE096C4}" type="presParOf" srcId="{6DF3FB15-BB38-4656-9074-02FCB9516B61}" destId="{4C2C9B1E-FD7E-473E-A497-9B823A6BDD23}" srcOrd="3" destOrd="0" presId="urn:microsoft.com/office/officeart/2005/8/layout/lProcess2"/>
    <dgm:cxn modelId="{7CEAF687-FDCA-4954-AD5F-FFDAF6F823E6}" type="presParOf" srcId="{6DF3FB15-BB38-4656-9074-02FCB9516B61}" destId="{200E4D27-773F-450F-A83B-4FBCD76FAA29}" srcOrd="4" destOrd="0" presId="urn:microsoft.com/office/officeart/2005/8/layout/lProcess2"/>
    <dgm:cxn modelId="{4AAC50BF-0AF6-4D07-BC13-F412C2FC92DF}" type="presParOf" srcId="{6DF3FB15-BB38-4656-9074-02FCB9516B61}" destId="{BE5B02BE-11B8-4A9D-BBCD-1C036AC815B5}" srcOrd="5" destOrd="0" presId="urn:microsoft.com/office/officeart/2005/8/layout/lProcess2"/>
    <dgm:cxn modelId="{686B9936-7EB3-4FC4-B243-767570706E66}" type="presParOf" srcId="{6DF3FB15-BB38-4656-9074-02FCB9516B61}" destId="{F58C3AEB-9855-477A-9239-24C04B293068}" srcOrd="6" destOrd="0" presId="urn:microsoft.com/office/officeart/2005/8/layout/lProcess2"/>
    <dgm:cxn modelId="{CEB04C1C-8805-446E-A201-F6EBD5DDC720}" type="presParOf" srcId="{EBF6AF8F-292F-4E74-A025-516A8CA9A777}" destId="{3F50FE0A-E63C-447B-8522-9C11FE989E61}" srcOrd="3" destOrd="0" presId="urn:microsoft.com/office/officeart/2005/8/layout/lProcess2"/>
    <dgm:cxn modelId="{C961E622-09BA-4FE1-8AEA-960CE48931D4}" type="presParOf" srcId="{EBF6AF8F-292F-4E74-A025-516A8CA9A777}" destId="{0E8A28BA-5B68-4A2A-A70D-4F6F7EBC59F6}" srcOrd="4" destOrd="0" presId="urn:microsoft.com/office/officeart/2005/8/layout/lProcess2"/>
    <dgm:cxn modelId="{33AC59CF-9E34-4AF9-AFBF-46094AAE25F7}" type="presParOf" srcId="{0E8A28BA-5B68-4A2A-A70D-4F6F7EBC59F6}" destId="{E48B7FBA-AFC9-468F-9BB1-14F013402E4C}" srcOrd="0" destOrd="0" presId="urn:microsoft.com/office/officeart/2005/8/layout/lProcess2"/>
    <dgm:cxn modelId="{BF4EC928-A6EC-4F4A-802D-191C88E55361}" type="presParOf" srcId="{0E8A28BA-5B68-4A2A-A70D-4F6F7EBC59F6}" destId="{675CE017-F395-4076-B2D9-6F49ADADDC53}" srcOrd="1" destOrd="0" presId="urn:microsoft.com/office/officeart/2005/8/layout/lProcess2"/>
    <dgm:cxn modelId="{077340BB-59C4-4A24-A5DF-9B951EE74D9E}" type="presParOf" srcId="{0E8A28BA-5B68-4A2A-A70D-4F6F7EBC59F6}" destId="{8FFA15B9-652E-4DC7-968F-A3ACDDDFC1AC}" srcOrd="2" destOrd="0" presId="urn:microsoft.com/office/officeart/2005/8/layout/lProcess2"/>
    <dgm:cxn modelId="{9C9E45F2-FE1A-4341-BC50-0005279C17FD}" type="presParOf" srcId="{8FFA15B9-652E-4DC7-968F-A3ACDDDFC1AC}" destId="{FACA93C9-637B-4C7E-89FA-43C05AB5AFE1}" srcOrd="0" destOrd="0" presId="urn:microsoft.com/office/officeart/2005/8/layout/lProcess2"/>
    <dgm:cxn modelId="{F700F57A-D10B-48A2-839A-B46B051951BD}" type="presParOf" srcId="{FACA93C9-637B-4C7E-89FA-43C05AB5AFE1}" destId="{1BDB4118-4C37-4493-98DB-86B39BD3AB64}" srcOrd="0" destOrd="0" presId="urn:microsoft.com/office/officeart/2005/8/layout/lProcess2"/>
    <dgm:cxn modelId="{98BBDCC6-C631-4F0B-BA32-72ACE58A3E73}" type="presParOf" srcId="{FACA93C9-637B-4C7E-89FA-43C05AB5AFE1}" destId="{E64192BD-199F-4660-9C4A-2F9166B273E7}" srcOrd="1" destOrd="0" presId="urn:microsoft.com/office/officeart/2005/8/layout/lProcess2"/>
    <dgm:cxn modelId="{1CCFAB97-8B4D-413D-AF2A-98D6F878265F}" type="presParOf" srcId="{FACA93C9-637B-4C7E-89FA-43C05AB5AFE1}" destId="{F0B15B52-5078-41E8-9D07-B78D443B9A48}" srcOrd="2" destOrd="0" presId="urn:microsoft.com/office/officeart/2005/8/layout/lProcess2"/>
    <dgm:cxn modelId="{8A481F20-870F-4584-8213-CB966220FB46}" type="presParOf" srcId="{FACA93C9-637B-4C7E-89FA-43C05AB5AFE1}" destId="{C7A1604E-34F6-4993-9A7A-E5DBF2EC395E}" srcOrd="3" destOrd="0" presId="urn:microsoft.com/office/officeart/2005/8/layout/lProcess2"/>
    <dgm:cxn modelId="{AD7E1BDE-69C9-4813-9F4B-AD285139C3FE}" type="presParOf" srcId="{FACA93C9-637B-4C7E-89FA-43C05AB5AFE1}" destId="{AEAF362B-504A-4DD2-A8D4-4AD7722DC091}" srcOrd="4" destOrd="0" presId="urn:microsoft.com/office/officeart/2005/8/layout/lProcess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F0D2B0C-E716-4B20-B3C8-4D7D78666225}" type="doc">
      <dgm:prSet loTypeId="urn:microsoft.com/office/officeart/2005/8/layout/lProcess2" loCatId="list" qsTypeId="urn:microsoft.com/office/officeart/2005/8/quickstyle/simple5" qsCatId="simple" csTypeId="urn:microsoft.com/office/officeart/2005/8/colors/accent5_3" csCatId="accent5" phldr="1"/>
      <dgm:spPr/>
      <dgm:t>
        <a:bodyPr/>
        <a:lstStyle/>
        <a:p>
          <a:endParaRPr lang="en-US"/>
        </a:p>
      </dgm:t>
    </dgm:pt>
    <dgm:pt modelId="{7B015846-06C4-4CEC-B3A9-771F2E66D194}">
      <dgm:prSet phldrT="[Text]"/>
      <dgm:spPr/>
      <dgm:t>
        <a:bodyPr/>
        <a:lstStyle/>
        <a:p>
          <a:r>
            <a:rPr lang="en-US" b="1" dirty="0" smtClean="0"/>
            <a:t>Domain 1 Organizational Process Measures</a:t>
          </a:r>
          <a:endParaRPr lang="en-US" b="1" dirty="0"/>
        </a:p>
      </dgm:t>
    </dgm:pt>
    <dgm:pt modelId="{4154508A-1791-4E77-842A-384B6602B7C9}" type="parTrans" cxnId="{08E3E987-F67E-4A8B-B2B0-4D355688992E}">
      <dgm:prSet/>
      <dgm:spPr/>
      <dgm:t>
        <a:bodyPr/>
        <a:lstStyle/>
        <a:p>
          <a:endParaRPr lang="en-US"/>
        </a:p>
      </dgm:t>
    </dgm:pt>
    <dgm:pt modelId="{193A3B54-7DE6-4C79-88E9-9F434F4ED81C}" type="sibTrans" cxnId="{08E3E987-F67E-4A8B-B2B0-4D355688992E}">
      <dgm:prSet/>
      <dgm:spPr/>
      <dgm:t>
        <a:bodyPr/>
        <a:lstStyle/>
        <a:p>
          <a:endParaRPr lang="en-US"/>
        </a:p>
      </dgm:t>
    </dgm:pt>
    <dgm:pt modelId="{C5931974-68C9-4B80-96B7-2673386BB5D6}">
      <dgm:prSet phldrT="[Text]" custT="1"/>
      <dgm:spPr>
        <a:gradFill rotWithShape="0">
          <a:gsLst>
            <a:gs pos="99000">
              <a:schemeClr val="bg1">
                <a:lumMod val="50000"/>
              </a:schemeClr>
            </a:gs>
            <a:gs pos="99000">
              <a:schemeClr val="accent5">
                <a:shade val="80000"/>
                <a:hueOff val="0"/>
                <a:satOff val="0"/>
                <a:lumOff val="0"/>
                <a:alphaOff val="0"/>
                <a:lumMod val="99000"/>
                <a:satMod val="120000"/>
                <a:shade val="78000"/>
              </a:schemeClr>
            </a:gs>
          </a:gsLst>
        </a:gradFill>
      </dgm:spPr>
      <dgm:t>
        <a:bodyPr/>
        <a:lstStyle/>
        <a:p>
          <a:r>
            <a:rPr lang="en-US" sz="1200" dirty="0" smtClean="0"/>
            <a:t>Governance</a:t>
          </a:r>
        </a:p>
      </dgm:t>
    </dgm:pt>
    <dgm:pt modelId="{D94893FE-09A8-48AB-938A-2500A01BFD4E}" type="parTrans" cxnId="{5BB7EA94-47F2-41D0-AE71-5BC8A35111EB}">
      <dgm:prSet/>
      <dgm:spPr/>
      <dgm:t>
        <a:bodyPr/>
        <a:lstStyle/>
        <a:p>
          <a:endParaRPr lang="en-US"/>
        </a:p>
      </dgm:t>
    </dgm:pt>
    <dgm:pt modelId="{B302F970-D822-4DA1-AF3B-2E5B84AF3B6B}" type="sibTrans" cxnId="{5BB7EA94-47F2-41D0-AE71-5BC8A35111EB}">
      <dgm:prSet/>
      <dgm:spPr/>
      <dgm:t>
        <a:bodyPr/>
        <a:lstStyle/>
        <a:p>
          <a:endParaRPr lang="en-US"/>
        </a:p>
      </dgm:t>
    </dgm:pt>
    <dgm:pt modelId="{2558F462-3103-408E-BEEF-B653F5887DF1}">
      <dgm:prSet phldrT="[Text]"/>
      <dgm:spPr/>
      <dgm:t>
        <a:bodyPr/>
        <a:lstStyle/>
        <a:p>
          <a:r>
            <a:rPr lang="en-US" b="1" dirty="0" smtClean="0"/>
            <a:t>Domain 1 Organizational Process Measures – Workforce</a:t>
          </a:r>
          <a:endParaRPr lang="en-US" b="1" dirty="0"/>
        </a:p>
      </dgm:t>
    </dgm:pt>
    <dgm:pt modelId="{C3436C13-7564-4F09-9974-4319DD28232A}" type="parTrans" cxnId="{FBA23317-B01E-402E-B449-CB0BE32DF174}">
      <dgm:prSet/>
      <dgm:spPr/>
      <dgm:t>
        <a:bodyPr/>
        <a:lstStyle/>
        <a:p>
          <a:endParaRPr lang="en-US"/>
        </a:p>
      </dgm:t>
    </dgm:pt>
    <dgm:pt modelId="{7A394CD3-C0E0-4F88-A998-8B7D5F32F563}" type="sibTrans" cxnId="{FBA23317-B01E-402E-B449-CB0BE32DF174}">
      <dgm:prSet/>
      <dgm:spPr/>
      <dgm:t>
        <a:bodyPr/>
        <a:lstStyle/>
        <a:p>
          <a:endParaRPr lang="en-US"/>
        </a:p>
      </dgm:t>
    </dgm:pt>
    <dgm:pt modelId="{4DD1D997-EE26-476A-B291-B3CD99F3763E}">
      <dgm:prSet phldrT="[Text]" custT="1"/>
      <dgm:spPr/>
      <dgm:t>
        <a:bodyPr/>
        <a:lstStyle/>
        <a:p>
          <a:r>
            <a:rPr lang="en-US" sz="1200" dirty="0" smtClean="0"/>
            <a:t>Workforce</a:t>
          </a:r>
        </a:p>
      </dgm:t>
    </dgm:pt>
    <dgm:pt modelId="{58D998A8-7C74-4750-97F4-7E91A50E6EEB}" type="parTrans" cxnId="{83A9BE8A-0078-4EEE-B0B6-5A4D88634B78}">
      <dgm:prSet/>
      <dgm:spPr/>
      <dgm:t>
        <a:bodyPr/>
        <a:lstStyle/>
        <a:p>
          <a:endParaRPr lang="en-US"/>
        </a:p>
      </dgm:t>
    </dgm:pt>
    <dgm:pt modelId="{87AC5280-9976-409E-A362-4589F80D7455}" type="sibTrans" cxnId="{83A9BE8A-0078-4EEE-B0B6-5A4D88634B78}">
      <dgm:prSet/>
      <dgm:spPr/>
      <dgm:t>
        <a:bodyPr/>
        <a:lstStyle/>
        <a:p>
          <a:endParaRPr lang="en-US"/>
        </a:p>
      </dgm:t>
    </dgm:pt>
    <dgm:pt modelId="{1A652F80-B07A-4210-8498-4DD60AE0D09F}">
      <dgm:prSet phldrT="[Text]" custT="1"/>
      <dgm:spPr>
        <a:gradFill rotWithShape="0">
          <a:gsLst>
            <a:gs pos="99000">
              <a:schemeClr val="bg1">
                <a:lumMod val="50000"/>
              </a:schemeClr>
            </a:gs>
            <a:gs pos="100000">
              <a:schemeClr val="accent5">
                <a:shade val="80000"/>
                <a:hueOff val="116428"/>
                <a:satOff val="-2085"/>
                <a:lumOff val="8862"/>
                <a:alphaOff val="0"/>
                <a:lumMod val="99000"/>
                <a:satMod val="120000"/>
                <a:shade val="78000"/>
              </a:schemeClr>
            </a:gs>
          </a:gsLst>
        </a:gradFill>
      </dgm:spPr>
      <dgm:t>
        <a:bodyPr/>
        <a:lstStyle/>
        <a:p>
          <a:r>
            <a:rPr lang="en-US" sz="1200" dirty="0" smtClean="0"/>
            <a:t>Financial Sustainability</a:t>
          </a:r>
        </a:p>
      </dgm:t>
    </dgm:pt>
    <dgm:pt modelId="{0A682392-B878-4440-9839-8D61DC6E7D4D}" type="parTrans" cxnId="{C84871DC-4FAF-4BF3-8616-7BFD850B4A9C}">
      <dgm:prSet/>
      <dgm:spPr/>
      <dgm:t>
        <a:bodyPr/>
        <a:lstStyle/>
        <a:p>
          <a:endParaRPr lang="en-US"/>
        </a:p>
      </dgm:t>
    </dgm:pt>
    <dgm:pt modelId="{268DED5A-3ECF-47E9-911D-530BBDBEF665}" type="sibTrans" cxnId="{C84871DC-4FAF-4BF3-8616-7BFD850B4A9C}">
      <dgm:prSet/>
      <dgm:spPr/>
      <dgm:t>
        <a:bodyPr/>
        <a:lstStyle/>
        <a:p>
          <a:endParaRPr lang="en-US"/>
        </a:p>
      </dgm:t>
    </dgm:pt>
    <dgm:pt modelId="{7AA8C44D-7BB7-4ED4-A829-BA6BE2F4D985}">
      <dgm:prSet phldrT="[Text]" custT="1"/>
      <dgm:spPr>
        <a:gradFill rotWithShape="0">
          <a:gsLst>
            <a:gs pos="99000">
              <a:schemeClr val="bg1">
                <a:lumMod val="50000"/>
              </a:schemeClr>
            </a:gs>
            <a:gs pos="100000">
              <a:schemeClr val="accent5">
                <a:shade val="80000"/>
                <a:hueOff val="174641"/>
                <a:satOff val="-3128"/>
                <a:lumOff val="13293"/>
                <a:alphaOff val="0"/>
                <a:lumMod val="99000"/>
                <a:satMod val="120000"/>
                <a:shade val="78000"/>
              </a:schemeClr>
            </a:gs>
          </a:gsLst>
        </a:gradFill>
      </dgm:spPr>
      <dgm:t>
        <a:bodyPr/>
        <a:lstStyle/>
        <a:p>
          <a:r>
            <a:rPr lang="en-US" sz="1200" dirty="0" smtClean="0"/>
            <a:t>Cultural Competency / Health Literacy</a:t>
          </a:r>
        </a:p>
      </dgm:t>
    </dgm:pt>
    <dgm:pt modelId="{D1A5AF8C-D5DF-4EC2-BD41-B93E20E2A113}" type="parTrans" cxnId="{4319812C-B38F-4849-9A9E-8B20ED880010}">
      <dgm:prSet/>
      <dgm:spPr/>
      <dgm:t>
        <a:bodyPr/>
        <a:lstStyle/>
        <a:p>
          <a:endParaRPr lang="en-US"/>
        </a:p>
      </dgm:t>
    </dgm:pt>
    <dgm:pt modelId="{9B3A4BDE-5762-4754-B68D-6E0777B33BE8}" type="sibTrans" cxnId="{4319812C-B38F-4849-9A9E-8B20ED880010}">
      <dgm:prSet/>
      <dgm:spPr/>
      <dgm:t>
        <a:bodyPr/>
        <a:lstStyle/>
        <a:p>
          <a:endParaRPr lang="en-US"/>
        </a:p>
      </dgm:t>
    </dgm:pt>
    <dgm:pt modelId="{48E8EA94-0276-4279-903F-68B8A1FD876D}">
      <dgm:prSet phldrT="[Text]" custT="1"/>
      <dgm:spPr/>
      <dgm:t>
        <a:bodyPr/>
        <a:lstStyle/>
        <a:p>
          <a:r>
            <a:rPr lang="en-US" sz="1200" b="1" dirty="0" smtClean="0"/>
            <a:t>Workforce Strategy Budget Updates </a:t>
          </a:r>
          <a:endParaRPr lang="en-US" sz="1200" b="1" dirty="0"/>
        </a:p>
      </dgm:t>
    </dgm:pt>
    <dgm:pt modelId="{5E088478-D7AE-43D5-9125-30E317CC64DD}" type="parTrans" cxnId="{A9AAD24D-FC7D-4ACC-BC17-AA5936C9E2C1}">
      <dgm:prSet/>
      <dgm:spPr/>
      <dgm:t>
        <a:bodyPr/>
        <a:lstStyle/>
        <a:p>
          <a:endParaRPr lang="en-US"/>
        </a:p>
      </dgm:t>
    </dgm:pt>
    <dgm:pt modelId="{0509E8A8-7DFB-48BD-9035-E8F78E47B51F}" type="sibTrans" cxnId="{A9AAD24D-FC7D-4ACC-BC17-AA5936C9E2C1}">
      <dgm:prSet/>
      <dgm:spPr/>
      <dgm:t>
        <a:bodyPr/>
        <a:lstStyle/>
        <a:p>
          <a:endParaRPr lang="en-US"/>
        </a:p>
      </dgm:t>
    </dgm:pt>
    <dgm:pt modelId="{720E1A58-9E46-44DE-AB84-1193326B2858}">
      <dgm:prSet phldrT="[Text]" custT="1"/>
      <dgm:spPr/>
      <dgm:t>
        <a:bodyPr/>
        <a:lstStyle/>
        <a:p>
          <a:r>
            <a:rPr lang="en-US" sz="1200" b="1" dirty="0" smtClean="0"/>
            <a:t>Workforce Impact Analysis and Updates</a:t>
          </a:r>
          <a:endParaRPr lang="en-US" sz="1200" b="1" dirty="0"/>
        </a:p>
      </dgm:t>
    </dgm:pt>
    <dgm:pt modelId="{43DE855C-6B76-4131-B42B-890DC0B94FC7}" type="parTrans" cxnId="{6C4EBF1C-A479-431B-B9A5-A350020F236D}">
      <dgm:prSet/>
      <dgm:spPr/>
      <dgm:t>
        <a:bodyPr/>
        <a:lstStyle/>
        <a:p>
          <a:endParaRPr lang="en-US"/>
        </a:p>
      </dgm:t>
    </dgm:pt>
    <dgm:pt modelId="{FCCF5D23-B002-41B0-9564-269E506A413E}" type="sibTrans" cxnId="{6C4EBF1C-A479-431B-B9A5-A350020F236D}">
      <dgm:prSet/>
      <dgm:spPr/>
      <dgm:t>
        <a:bodyPr/>
        <a:lstStyle/>
        <a:p>
          <a:endParaRPr lang="en-US"/>
        </a:p>
      </dgm:t>
    </dgm:pt>
    <dgm:pt modelId="{7FD0B5AB-E5A7-4866-9851-C19B5A769891}">
      <dgm:prSet phldrT="[Text]" custT="1"/>
      <dgm:spPr/>
      <dgm:t>
        <a:bodyPr/>
        <a:lstStyle/>
        <a:p>
          <a:r>
            <a:rPr lang="en-US" sz="1200" b="1" dirty="0" smtClean="0"/>
            <a:t>New Hire Employment Analysis and Updates</a:t>
          </a:r>
          <a:endParaRPr lang="en-US" sz="1200" b="1" dirty="0"/>
        </a:p>
      </dgm:t>
    </dgm:pt>
    <dgm:pt modelId="{4FA39DC2-C40A-481F-A39A-CBD2CC1E8E90}" type="parTrans" cxnId="{6903E7C5-D3BA-4F1B-A7B2-0E1050CC50ED}">
      <dgm:prSet/>
      <dgm:spPr/>
      <dgm:t>
        <a:bodyPr/>
        <a:lstStyle/>
        <a:p>
          <a:endParaRPr lang="en-US"/>
        </a:p>
      </dgm:t>
    </dgm:pt>
    <dgm:pt modelId="{2B932415-4136-4C11-8D63-AB0ECA30B195}" type="sibTrans" cxnId="{6903E7C5-D3BA-4F1B-A7B2-0E1050CC50ED}">
      <dgm:prSet/>
      <dgm:spPr/>
      <dgm:t>
        <a:bodyPr/>
        <a:lstStyle/>
        <a:p>
          <a:endParaRPr lang="en-US"/>
        </a:p>
      </dgm:t>
    </dgm:pt>
    <dgm:pt modelId="{EBF6AF8F-292F-4E74-A025-516A8CA9A777}" type="pres">
      <dgm:prSet presAssocID="{1F0D2B0C-E716-4B20-B3C8-4D7D78666225}" presName="theList" presStyleCnt="0">
        <dgm:presLayoutVars>
          <dgm:dir/>
          <dgm:animLvl val="lvl"/>
          <dgm:resizeHandles val="exact"/>
        </dgm:presLayoutVars>
      </dgm:prSet>
      <dgm:spPr/>
      <dgm:t>
        <a:bodyPr/>
        <a:lstStyle/>
        <a:p>
          <a:endParaRPr lang="en-US"/>
        </a:p>
      </dgm:t>
    </dgm:pt>
    <dgm:pt modelId="{48F2654D-4E4E-46FF-A37C-91589256453E}" type="pres">
      <dgm:prSet presAssocID="{7B015846-06C4-4CEC-B3A9-771F2E66D194}" presName="compNode" presStyleCnt="0"/>
      <dgm:spPr/>
    </dgm:pt>
    <dgm:pt modelId="{74FD52BD-FC48-467A-AD17-05231885310D}" type="pres">
      <dgm:prSet presAssocID="{7B015846-06C4-4CEC-B3A9-771F2E66D194}" presName="aNode" presStyleLbl="bgShp" presStyleIdx="0" presStyleCnt="2" custLinFactNeighborX="667" custLinFactNeighborY="267"/>
      <dgm:spPr/>
      <dgm:t>
        <a:bodyPr/>
        <a:lstStyle/>
        <a:p>
          <a:endParaRPr lang="en-US"/>
        </a:p>
      </dgm:t>
    </dgm:pt>
    <dgm:pt modelId="{1E9A7967-8413-4D5F-A5B3-D09ED9FFA39D}" type="pres">
      <dgm:prSet presAssocID="{7B015846-06C4-4CEC-B3A9-771F2E66D194}" presName="textNode" presStyleLbl="bgShp" presStyleIdx="0" presStyleCnt="2"/>
      <dgm:spPr/>
      <dgm:t>
        <a:bodyPr/>
        <a:lstStyle/>
        <a:p>
          <a:endParaRPr lang="en-US"/>
        </a:p>
      </dgm:t>
    </dgm:pt>
    <dgm:pt modelId="{E2815826-7ED6-43A7-87F2-EF950C925384}" type="pres">
      <dgm:prSet presAssocID="{7B015846-06C4-4CEC-B3A9-771F2E66D194}" presName="compChildNode" presStyleCnt="0"/>
      <dgm:spPr/>
    </dgm:pt>
    <dgm:pt modelId="{6DF3FB15-BB38-4656-9074-02FCB9516B61}" type="pres">
      <dgm:prSet presAssocID="{7B015846-06C4-4CEC-B3A9-771F2E66D194}" presName="theInnerList" presStyleCnt="0"/>
      <dgm:spPr/>
    </dgm:pt>
    <dgm:pt modelId="{D0A74C05-1E2D-4C8E-9A3A-F51989FEDDBA}" type="pres">
      <dgm:prSet presAssocID="{C5931974-68C9-4B80-96B7-2673386BB5D6}" presName="childNode" presStyleLbl="node1" presStyleIdx="0" presStyleCnt="7">
        <dgm:presLayoutVars>
          <dgm:bulletEnabled val="1"/>
        </dgm:presLayoutVars>
      </dgm:prSet>
      <dgm:spPr/>
      <dgm:t>
        <a:bodyPr/>
        <a:lstStyle/>
        <a:p>
          <a:endParaRPr lang="en-US"/>
        </a:p>
      </dgm:t>
    </dgm:pt>
    <dgm:pt modelId="{F480AC25-4BB1-4C67-9544-5E6DE5605024}" type="pres">
      <dgm:prSet presAssocID="{C5931974-68C9-4B80-96B7-2673386BB5D6}" presName="aSpace2" presStyleCnt="0"/>
      <dgm:spPr/>
    </dgm:pt>
    <dgm:pt modelId="{B7ED9846-BCC6-48D7-9149-B3E3EF5B2E62}" type="pres">
      <dgm:prSet presAssocID="{4DD1D997-EE26-476A-B291-B3CD99F3763E}" presName="childNode" presStyleLbl="node1" presStyleIdx="1" presStyleCnt="7">
        <dgm:presLayoutVars>
          <dgm:bulletEnabled val="1"/>
        </dgm:presLayoutVars>
      </dgm:prSet>
      <dgm:spPr/>
      <dgm:t>
        <a:bodyPr/>
        <a:lstStyle/>
        <a:p>
          <a:endParaRPr lang="en-US"/>
        </a:p>
      </dgm:t>
    </dgm:pt>
    <dgm:pt modelId="{4C2C9B1E-FD7E-473E-A497-9B823A6BDD23}" type="pres">
      <dgm:prSet presAssocID="{4DD1D997-EE26-476A-B291-B3CD99F3763E}" presName="aSpace2" presStyleCnt="0"/>
      <dgm:spPr/>
    </dgm:pt>
    <dgm:pt modelId="{200E4D27-773F-450F-A83B-4FBCD76FAA29}" type="pres">
      <dgm:prSet presAssocID="{1A652F80-B07A-4210-8498-4DD60AE0D09F}" presName="childNode" presStyleLbl="node1" presStyleIdx="2" presStyleCnt="7">
        <dgm:presLayoutVars>
          <dgm:bulletEnabled val="1"/>
        </dgm:presLayoutVars>
      </dgm:prSet>
      <dgm:spPr/>
      <dgm:t>
        <a:bodyPr/>
        <a:lstStyle/>
        <a:p>
          <a:endParaRPr lang="en-US"/>
        </a:p>
      </dgm:t>
    </dgm:pt>
    <dgm:pt modelId="{BE5B02BE-11B8-4A9D-BBCD-1C036AC815B5}" type="pres">
      <dgm:prSet presAssocID="{1A652F80-B07A-4210-8498-4DD60AE0D09F}" presName="aSpace2" presStyleCnt="0"/>
      <dgm:spPr/>
    </dgm:pt>
    <dgm:pt modelId="{F58C3AEB-9855-477A-9239-24C04B293068}" type="pres">
      <dgm:prSet presAssocID="{7AA8C44D-7BB7-4ED4-A829-BA6BE2F4D985}" presName="childNode" presStyleLbl="node1" presStyleIdx="3" presStyleCnt="7">
        <dgm:presLayoutVars>
          <dgm:bulletEnabled val="1"/>
        </dgm:presLayoutVars>
      </dgm:prSet>
      <dgm:spPr/>
      <dgm:t>
        <a:bodyPr/>
        <a:lstStyle/>
        <a:p>
          <a:endParaRPr lang="en-US"/>
        </a:p>
      </dgm:t>
    </dgm:pt>
    <dgm:pt modelId="{3F50FE0A-E63C-447B-8522-9C11FE989E61}" type="pres">
      <dgm:prSet presAssocID="{7B015846-06C4-4CEC-B3A9-771F2E66D194}" presName="aSpace" presStyleCnt="0"/>
      <dgm:spPr/>
    </dgm:pt>
    <dgm:pt modelId="{0E8A28BA-5B68-4A2A-A70D-4F6F7EBC59F6}" type="pres">
      <dgm:prSet presAssocID="{2558F462-3103-408E-BEEF-B653F5887DF1}" presName="compNode" presStyleCnt="0"/>
      <dgm:spPr/>
    </dgm:pt>
    <dgm:pt modelId="{E48B7FBA-AFC9-468F-9BB1-14F013402E4C}" type="pres">
      <dgm:prSet presAssocID="{2558F462-3103-408E-BEEF-B653F5887DF1}" presName="aNode" presStyleLbl="bgShp" presStyleIdx="1" presStyleCnt="2" custLinFactNeighborX="333" custLinFactNeighborY="259"/>
      <dgm:spPr/>
      <dgm:t>
        <a:bodyPr/>
        <a:lstStyle/>
        <a:p>
          <a:endParaRPr lang="en-US"/>
        </a:p>
      </dgm:t>
    </dgm:pt>
    <dgm:pt modelId="{675CE017-F395-4076-B2D9-6F49ADADDC53}" type="pres">
      <dgm:prSet presAssocID="{2558F462-3103-408E-BEEF-B653F5887DF1}" presName="textNode" presStyleLbl="bgShp" presStyleIdx="1" presStyleCnt="2"/>
      <dgm:spPr/>
      <dgm:t>
        <a:bodyPr/>
        <a:lstStyle/>
        <a:p>
          <a:endParaRPr lang="en-US"/>
        </a:p>
      </dgm:t>
    </dgm:pt>
    <dgm:pt modelId="{8FFA15B9-652E-4DC7-968F-A3ACDDDFC1AC}" type="pres">
      <dgm:prSet presAssocID="{2558F462-3103-408E-BEEF-B653F5887DF1}" presName="compChildNode" presStyleCnt="0"/>
      <dgm:spPr/>
    </dgm:pt>
    <dgm:pt modelId="{FACA93C9-637B-4C7E-89FA-43C05AB5AFE1}" type="pres">
      <dgm:prSet presAssocID="{2558F462-3103-408E-BEEF-B653F5887DF1}" presName="theInnerList" presStyleCnt="0"/>
      <dgm:spPr/>
    </dgm:pt>
    <dgm:pt modelId="{1BDB4118-4C37-4493-98DB-86B39BD3AB64}" type="pres">
      <dgm:prSet presAssocID="{48E8EA94-0276-4279-903F-68B8A1FD876D}" presName="childNode" presStyleLbl="node1" presStyleIdx="4" presStyleCnt="7">
        <dgm:presLayoutVars>
          <dgm:bulletEnabled val="1"/>
        </dgm:presLayoutVars>
      </dgm:prSet>
      <dgm:spPr/>
      <dgm:t>
        <a:bodyPr/>
        <a:lstStyle/>
        <a:p>
          <a:endParaRPr lang="en-US"/>
        </a:p>
      </dgm:t>
    </dgm:pt>
    <dgm:pt modelId="{E64192BD-199F-4660-9C4A-2F9166B273E7}" type="pres">
      <dgm:prSet presAssocID="{48E8EA94-0276-4279-903F-68B8A1FD876D}" presName="aSpace2" presStyleCnt="0"/>
      <dgm:spPr/>
    </dgm:pt>
    <dgm:pt modelId="{F0B15B52-5078-41E8-9D07-B78D443B9A48}" type="pres">
      <dgm:prSet presAssocID="{720E1A58-9E46-44DE-AB84-1193326B2858}" presName="childNode" presStyleLbl="node1" presStyleIdx="5" presStyleCnt="7">
        <dgm:presLayoutVars>
          <dgm:bulletEnabled val="1"/>
        </dgm:presLayoutVars>
      </dgm:prSet>
      <dgm:spPr/>
      <dgm:t>
        <a:bodyPr/>
        <a:lstStyle/>
        <a:p>
          <a:endParaRPr lang="en-US"/>
        </a:p>
      </dgm:t>
    </dgm:pt>
    <dgm:pt modelId="{C7A1604E-34F6-4993-9A7A-E5DBF2EC395E}" type="pres">
      <dgm:prSet presAssocID="{720E1A58-9E46-44DE-AB84-1193326B2858}" presName="aSpace2" presStyleCnt="0"/>
      <dgm:spPr/>
    </dgm:pt>
    <dgm:pt modelId="{AEAF362B-504A-4DD2-A8D4-4AD7722DC091}" type="pres">
      <dgm:prSet presAssocID="{7FD0B5AB-E5A7-4866-9851-C19B5A769891}" presName="childNode" presStyleLbl="node1" presStyleIdx="6" presStyleCnt="7">
        <dgm:presLayoutVars>
          <dgm:bulletEnabled val="1"/>
        </dgm:presLayoutVars>
      </dgm:prSet>
      <dgm:spPr/>
      <dgm:t>
        <a:bodyPr/>
        <a:lstStyle/>
        <a:p>
          <a:endParaRPr lang="en-US"/>
        </a:p>
      </dgm:t>
    </dgm:pt>
  </dgm:ptLst>
  <dgm:cxnLst>
    <dgm:cxn modelId="{2ECAB209-2336-4CBD-9D8D-C39E7F1AE25B}" type="presOf" srcId="{48E8EA94-0276-4279-903F-68B8A1FD876D}" destId="{1BDB4118-4C37-4493-98DB-86B39BD3AB64}" srcOrd="0" destOrd="0" presId="urn:microsoft.com/office/officeart/2005/8/layout/lProcess2"/>
    <dgm:cxn modelId="{FBA23317-B01E-402E-B449-CB0BE32DF174}" srcId="{1F0D2B0C-E716-4B20-B3C8-4D7D78666225}" destId="{2558F462-3103-408E-BEEF-B653F5887DF1}" srcOrd="1" destOrd="0" parTransId="{C3436C13-7564-4F09-9974-4319DD28232A}" sibTransId="{7A394CD3-C0E0-4F88-A998-8B7D5F32F563}"/>
    <dgm:cxn modelId="{08E3E987-F67E-4A8B-B2B0-4D355688992E}" srcId="{1F0D2B0C-E716-4B20-B3C8-4D7D78666225}" destId="{7B015846-06C4-4CEC-B3A9-771F2E66D194}" srcOrd="0" destOrd="0" parTransId="{4154508A-1791-4E77-842A-384B6602B7C9}" sibTransId="{193A3B54-7DE6-4C79-88E9-9F434F4ED81C}"/>
    <dgm:cxn modelId="{C21CCC8A-0044-4A00-A33D-9A9F0EF40F01}" type="presOf" srcId="{7AA8C44D-7BB7-4ED4-A829-BA6BE2F4D985}" destId="{F58C3AEB-9855-477A-9239-24C04B293068}" srcOrd="0" destOrd="0" presId="urn:microsoft.com/office/officeart/2005/8/layout/lProcess2"/>
    <dgm:cxn modelId="{83A9BE8A-0078-4EEE-B0B6-5A4D88634B78}" srcId="{7B015846-06C4-4CEC-B3A9-771F2E66D194}" destId="{4DD1D997-EE26-476A-B291-B3CD99F3763E}" srcOrd="1" destOrd="0" parTransId="{58D998A8-7C74-4750-97F4-7E91A50E6EEB}" sibTransId="{87AC5280-9976-409E-A362-4589F80D7455}"/>
    <dgm:cxn modelId="{A7582720-29B9-411F-AE0A-D10431F11BF5}" type="presOf" srcId="{7FD0B5AB-E5A7-4866-9851-C19B5A769891}" destId="{AEAF362B-504A-4DD2-A8D4-4AD7722DC091}" srcOrd="0" destOrd="0" presId="urn:microsoft.com/office/officeart/2005/8/layout/lProcess2"/>
    <dgm:cxn modelId="{E9D39609-DD52-43B9-B46E-B44320075AD0}" type="presOf" srcId="{1F0D2B0C-E716-4B20-B3C8-4D7D78666225}" destId="{EBF6AF8F-292F-4E74-A025-516A8CA9A777}" srcOrd="0" destOrd="0" presId="urn:microsoft.com/office/officeart/2005/8/layout/lProcess2"/>
    <dgm:cxn modelId="{D7E5D857-8084-447A-983A-B963AA08C49C}" type="presOf" srcId="{720E1A58-9E46-44DE-AB84-1193326B2858}" destId="{F0B15B52-5078-41E8-9D07-B78D443B9A48}" srcOrd="0" destOrd="0" presId="urn:microsoft.com/office/officeart/2005/8/layout/lProcess2"/>
    <dgm:cxn modelId="{089A985A-847F-4B13-9491-26FFD6E5A28B}" type="presOf" srcId="{7B015846-06C4-4CEC-B3A9-771F2E66D194}" destId="{74FD52BD-FC48-467A-AD17-05231885310D}" srcOrd="0" destOrd="0" presId="urn:microsoft.com/office/officeart/2005/8/layout/lProcess2"/>
    <dgm:cxn modelId="{9F32EFC1-07F5-40F8-8874-1AB451653E3A}" type="presOf" srcId="{2558F462-3103-408E-BEEF-B653F5887DF1}" destId="{675CE017-F395-4076-B2D9-6F49ADADDC53}" srcOrd="1" destOrd="0" presId="urn:microsoft.com/office/officeart/2005/8/layout/lProcess2"/>
    <dgm:cxn modelId="{A9AAD24D-FC7D-4ACC-BC17-AA5936C9E2C1}" srcId="{2558F462-3103-408E-BEEF-B653F5887DF1}" destId="{48E8EA94-0276-4279-903F-68B8A1FD876D}" srcOrd="0" destOrd="0" parTransId="{5E088478-D7AE-43D5-9125-30E317CC64DD}" sibTransId="{0509E8A8-7DFB-48BD-9035-E8F78E47B51F}"/>
    <dgm:cxn modelId="{4319812C-B38F-4849-9A9E-8B20ED880010}" srcId="{7B015846-06C4-4CEC-B3A9-771F2E66D194}" destId="{7AA8C44D-7BB7-4ED4-A829-BA6BE2F4D985}" srcOrd="3" destOrd="0" parTransId="{D1A5AF8C-D5DF-4EC2-BD41-B93E20E2A113}" sibTransId="{9B3A4BDE-5762-4754-B68D-6E0777B33BE8}"/>
    <dgm:cxn modelId="{6903E7C5-D3BA-4F1B-A7B2-0E1050CC50ED}" srcId="{2558F462-3103-408E-BEEF-B653F5887DF1}" destId="{7FD0B5AB-E5A7-4866-9851-C19B5A769891}" srcOrd="2" destOrd="0" parTransId="{4FA39DC2-C40A-481F-A39A-CBD2CC1E8E90}" sibTransId="{2B932415-4136-4C11-8D63-AB0ECA30B195}"/>
    <dgm:cxn modelId="{6C4EBF1C-A479-431B-B9A5-A350020F236D}" srcId="{2558F462-3103-408E-BEEF-B653F5887DF1}" destId="{720E1A58-9E46-44DE-AB84-1193326B2858}" srcOrd="1" destOrd="0" parTransId="{43DE855C-6B76-4131-B42B-890DC0B94FC7}" sibTransId="{FCCF5D23-B002-41B0-9564-269E506A413E}"/>
    <dgm:cxn modelId="{5B863408-2FD4-43C8-9441-2098A342B48B}" type="presOf" srcId="{4DD1D997-EE26-476A-B291-B3CD99F3763E}" destId="{B7ED9846-BCC6-48D7-9149-B3E3EF5B2E62}" srcOrd="0" destOrd="0" presId="urn:microsoft.com/office/officeart/2005/8/layout/lProcess2"/>
    <dgm:cxn modelId="{2F128502-166C-45C0-AA14-FE2261E6D4C6}" type="presOf" srcId="{C5931974-68C9-4B80-96B7-2673386BB5D6}" destId="{D0A74C05-1E2D-4C8E-9A3A-F51989FEDDBA}" srcOrd="0" destOrd="0" presId="urn:microsoft.com/office/officeart/2005/8/layout/lProcess2"/>
    <dgm:cxn modelId="{43AB04EF-788A-47D6-8137-977C54BD0B9B}" type="presOf" srcId="{2558F462-3103-408E-BEEF-B653F5887DF1}" destId="{E48B7FBA-AFC9-468F-9BB1-14F013402E4C}" srcOrd="0" destOrd="0" presId="urn:microsoft.com/office/officeart/2005/8/layout/lProcess2"/>
    <dgm:cxn modelId="{13D20C96-0600-4D35-8740-842FFC37EDE5}" type="presOf" srcId="{7B015846-06C4-4CEC-B3A9-771F2E66D194}" destId="{1E9A7967-8413-4D5F-A5B3-D09ED9FFA39D}" srcOrd="1" destOrd="0" presId="urn:microsoft.com/office/officeart/2005/8/layout/lProcess2"/>
    <dgm:cxn modelId="{5BB7EA94-47F2-41D0-AE71-5BC8A35111EB}" srcId="{7B015846-06C4-4CEC-B3A9-771F2E66D194}" destId="{C5931974-68C9-4B80-96B7-2673386BB5D6}" srcOrd="0" destOrd="0" parTransId="{D94893FE-09A8-48AB-938A-2500A01BFD4E}" sibTransId="{B302F970-D822-4DA1-AF3B-2E5B84AF3B6B}"/>
    <dgm:cxn modelId="{B8B64A06-E0B5-4107-BE1C-A124D0AAE22D}" type="presOf" srcId="{1A652F80-B07A-4210-8498-4DD60AE0D09F}" destId="{200E4D27-773F-450F-A83B-4FBCD76FAA29}" srcOrd="0" destOrd="0" presId="urn:microsoft.com/office/officeart/2005/8/layout/lProcess2"/>
    <dgm:cxn modelId="{C84871DC-4FAF-4BF3-8616-7BFD850B4A9C}" srcId="{7B015846-06C4-4CEC-B3A9-771F2E66D194}" destId="{1A652F80-B07A-4210-8498-4DD60AE0D09F}" srcOrd="2" destOrd="0" parTransId="{0A682392-B878-4440-9839-8D61DC6E7D4D}" sibTransId="{268DED5A-3ECF-47E9-911D-530BBDBEF665}"/>
    <dgm:cxn modelId="{3B351FE0-4614-49CE-872C-D317F0E707DC}" type="presParOf" srcId="{EBF6AF8F-292F-4E74-A025-516A8CA9A777}" destId="{48F2654D-4E4E-46FF-A37C-91589256453E}" srcOrd="0" destOrd="0" presId="urn:microsoft.com/office/officeart/2005/8/layout/lProcess2"/>
    <dgm:cxn modelId="{411B551E-4FB3-4A3B-A940-E17963C34BC7}" type="presParOf" srcId="{48F2654D-4E4E-46FF-A37C-91589256453E}" destId="{74FD52BD-FC48-467A-AD17-05231885310D}" srcOrd="0" destOrd="0" presId="urn:microsoft.com/office/officeart/2005/8/layout/lProcess2"/>
    <dgm:cxn modelId="{C02B171A-8ABD-4EA7-B085-4324AEA2B725}" type="presParOf" srcId="{48F2654D-4E4E-46FF-A37C-91589256453E}" destId="{1E9A7967-8413-4D5F-A5B3-D09ED9FFA39D}" srcOrd="1" destOrd="0" presId="urn:microsoft.com/office/officeart/2005/8/layout/lProcess2"/>
    <dgm:cxn modelId="{61D26238-2FB2-4C16-9010-4695E0EB2034}" type="presParOf" srcId="{48F2654D-4E4E-46FF-A37C-91589256453E}" destId="{E2815826-7ED6-43A7-87F2-EF950C925384}" srcOrd="2" destOrd="0" presId="urn:microsoft.com/office/officeart/2005/8/layout/lProcess2"/>
    <dgm:cxn modelId="{D42F26D9-426F-4EA9-B328-92885B049A1C}" type="presParOf" srcId="{E2815826-7ED6-43A7-87F2-EF950C925384}" destId="{6DF3FB15-BB38-4656-9074-02FCB9516B61}" srcOrd="0" destOrd="0" presId="urn:microsoft.com/office/officeart/2005/8/layout/lProcess2"/>
    <dgm:cxn modelId="{8D4D0387-AE61-4172-858D-5BBAB8B6C14C}" type="presParOf" srcId="{6DF3FB15-BB38-4656-9074-02FCB9516B61}" destId="{D0A74C05-1E2D-4C8E-9A3A-F51989FEDDBA}" srcOrd="0" destOrd="0" presId="urn:microsoft.com/office/officeart/2005/8/layout/lProcess2"/>
    <dgm:cxn modelId="{83179390-08D1-4F94-B7F1-1AC66BEFDBFF}" type="presParOf" srcId="{6DF3FB15-BB38-4656-9074-02FCB9516B61}" destId="{F480AC25-4BB1-4C67-9544-5E6DE5605024}" srcOrd="1" destOrd="0" presId="urn:microsoft.com/office/officeart/2005/8/layout/lProcess2"/>
    <dgm:cxn modelId="{A41E9902-D348-4DA0-B545-80741C61BDCF}" type="presParOf" srcId="{6DF3FB15-BB38-4656-9074-02FCB9516B61}" destId="{B7ED9846-BCC6-48D7-9149-B3E3EF5B2E62}" srcOrd="2" destOrd="0" presId="urn:microsoft.com/office/officeart/2005/8/layout/lProcess2"/>
    <dgm:cxn modelId="{2F75237D-BDD2-4854-A345-71EF5242401D}" type="presParOf" srcId="{6DF3FB15-BB38-4656-9074-02FCB9516B61}" destId="{4C2C9B1E-FD7E-473E-A497-9B823A6BDD23}" srcOrd="3" destOrd="0" presId="urn:microsoft.com/office/officeart/2005/8/layout/lProcess2"/>
    <dgm:cxn modelId="{7CD00626-9E7E-41EE-92F1-C9AF848116C1}" type="presParOf" srcId="{6DF3FB15-BB38-4656-9074-02FCB9516B61}" destId="{200E4D27-773F-450F-A83B-4FBCD76FAA29}" srcOrd="4" destOrd="0" presId="urn:microsoft.com/office/officeart/2005/8/layout/lProcess2"/>
    <dgm:cxn modelId="{79150CA2-6265-43BB-B0E2-6A7E8CB2626A}" type="presParOf" srcId="{6DF3FB15-BB38-4656-9074-02FCB9516B61}" destId="{BE5B02BE-11B8-4A9D-BBCD-1C036AC815B5}" srcOrd="5" destOrd="0" presId="urn:microsoft.com/office/officeart/2005/8/layout/lProcess2"/>
    <dgm:cxn modelId="{942CBF44-BCE9-400D-B4BD-730D6AF0E8D2}" type="presParOf" srcId="{6DF3FB15-BB38-4656-9074-02FCB9516B61}" destId="{F58C3AEB-9855-477A-9239-24C04B293068}" srcOrd="6" destOrd="0" presId="urn:microsoft.com/office/officeart/2005/8/layout/lProcess2"/>
    <dgm:cxn modelId="{FFA3DB2B-4E46-4E78-BB89-7B278717BE73}" type="presParOf" srcId="{EBF6AF8F-292F-4E74-A025-516A8CA9A777}" destId="{3F50FE0A-E63C-447B-8522-9C11FE989E61}" srcOrd="1" destOrd="0" presId="urn:microsoft.com/office/officeart/2005/8/layout/lProcess2"/>
    <dgm:cxn modelId="{51331CC9-A5F4-4B02-8562-24AE36F0723B}" type="presParOf" srcId="{EBF6AF8F-292F-4E74-A025-516A8CA9A777}" destId="{0E8A28BA-5B68-4A2A-A70D-4F6F7EBC59F6}" srcOrd="2" destOrd="0" presId="urn:microsoft.com/office/officeart/2005/8/layout/lProcess2"/>
    <dgm:cxn modelId="{3DC28686-0DA8-46B3-B9D3-B907F1E560E6}" type="presParOf" srcId="{0E8A28BA-5B68-4A2A-A70D-4F6F7EBC59F6}" destId="{E48B7FBA-AFC9-468F-9BB1-14F013402E4C}" srcOrd="0" destOrd="0" presId="urn:microsoft.com/office/officeart/2005/8/layout/lProcess2"/>
    <dgm:cxn modelId="{2A152994-78CF-4826-B895-C2311DB45ECD}" type="presParOf" srcId="{0E8A28BA-5B68-4A2A-A70D-4F6F7EBC59F6}" destId="{675CE017-F395-4076-B2D9-6F49ADADDC53}" srcOrd="1" destOrd="0" presId="urn:microsoft.com/office/officeart/2005/8/layout/lProcess2"/>
    <dgm:cxn modelId="{178D9E75-0637-4362-AF45-45F0FFB54CA2}" type="presParOf" srcId="{0E8A28BA-5B68-4A2A-A70D-4F6F7EBC59F6}" destId="{8FFA15B9-652E-4DC7-968F-A3ACDDDFC1AC}" srcOrd="2" destOrd="0" presId="urn:microsoft.com/office/officeart/2005/8/layout/lProcess2"/>
    <dgm:cxn modelId="{7977BC6E-0F9E-4409-8B5D-57B2A2BA12DC}" type="presParOf" srcId="{8FFA15B9-652E-4DC7-968F-A3ACDDDFC1AC}" destId="{FACA93C9-637B-4C7E-89FA-43C05AB5AFE1}" srcOrd="0" destOrd="0" presId="urn:microsoft.com/office/officeart/2005/8/layout/lProcess2"/>
    <dgm:cxn modelId="{A29F93CF-6530-4874-BC86-15C783DEDDDA}" type="presParOf" srcId="{FACA93C9-637B-4C7E-89FA-43C05AB5AFE1}" destId="{1BDB4118-4C37-4493-98DB-86B39BD3AB64}" srcOrd="0" destOrd="0" presId="urn:microsoft.com/office/officeart/2005/8/layout/lProcess2"/>
    <dgm:cxn modelId="{CF05C5AB-3BE1-4591-AF2B-648F066BABB4}" type="presParOf" srcId="{FACA93C9-637B-4C7E-89FA-43C05AB5AFE1}" destId="{E64192BD-199F-4660-9C4A-2F9166B273E7}" srcOrd="1" destOrd="0" presId="urn:microsoft.com/office/officeart/2005/8/layout/lProcess2"/>
    <dgm:cxn modelId="{E9D01DC0-F33E-4584-A6B9-88C5E964696C}" type="presParOf" srcId="{FACA93C9-637B-4C7E-89FA-43C05AB5AFE1}" destId="{F0B15B52-5078-41E8-9D07-B78D443B9A48}" srcOrd="2" destOrd="0" presId="urn:microsoft.com/office/officeart/2005/8/layout/lProcess2"/>
    <dgm:cxn modelId="{7A981D9A-92E0-4AF6-828D-A5F8BA95DB0D}" type="presParOf" srcId="{FACA93C9-637B-4C7E-89FA-43C05AB5AFE1}" destId="{C7A1604E-34F6-4993-9A7A-E5DBF2EC395E}" srcOrd="3" destOrd="0" presId="urn:microsoft.com/office/officeart/2005/8/layout/lProcess2"/>
    <dgm:cxn modelId="{ADDFA44E-23EB-42DD-A5EE-AAE1B271DB13}" type="presParOf" srcId="{FACA93C9-637B-4C7E-89FA-43C05AB5AFE1}" destId="{AEAF362B-504A-4DD2-A8D4-4AD7722DC091}" srcOrd="4" destOrd="0" presId="urn:microsoft.com/office/officeart/2005/8/layout/lProcess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9368D80-038B-414B-B9A6-63999C439613}" type="datetimeFigureOut">
              <a:rPr lang="en-US" smtClean="0"/>
              <a:t>1/16/2015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8C257A5-FB51-43CF-88EE-124DEFE3766E}" type="slidenum">
              <a:rPr lang="en-US" smtClean="0"/>
              <a:t>‹#›</a:t>
            </a:fld>
            <a:endParaRPr lang="en-US"/>
          </a:p>
        </p:txBody>
      </p:sp>
    </p:spTree>
    <p:extLst>
      <p:ext uri="{BB962C8B-B14F-4D97-AF65-F5344CB8AC3E}">
        <p14:creationId xmlns:p14="http://schemas.microsoft.com/office/powerpoint/2010/main" val="12468002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54155A-1CAD-4EDD-B80D-9AC987C35C03}" type="datetimeFigureOut">
              <a:rPr lang="en-US" smtClean="0"/>
              <a:t>1/16/2015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87E663-474B-4E29-A7D6-0E60D57A6FE1}" type="slidenum">
              <a:rPr lang="en-US" smtClean="0"/>
              <a:t>‹#›</a:t>
            </a:fld>
            <a:endParaRPr lang="en-US"/>
          </a:p>
        </p:txBody>
      </p:sp>
    </p:spTree>
    <p:extLst>
      <p:ext uri="{BB962C8B-B14F-4D97-AF65-F5344CB8AC3E}">
        <p14:creationId xmlns:p14="http://schemas.microsoft.com/office/powerpoint/2010/main" val="2541733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87E663-474B-4E29-A7D6-0E60D57A6FE1}" type="slidenum">
              <a:rPr lang="en-US" smtClean="0"/>
              <a:t>2</a:t>
            </a:fld>
            <a:endParaRPr lang="en-US"/>
          </a:p>
        </p:txBody>
      </p:sp>
    </p:spTree>
    <p:extLst>
      <p:ext uri="{BB962C8B-B14F-4D97-AF65-F5344CB8AC3E}">
        <p14:creationId xmlns:p14="http://schemas.microsoft.com/office/powerpoint/2010/main" val="40649221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7000" y="1154113"/>
            <a:ext cx="4156075" cy="31178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4C759D-4B96-4FA2-A261-A5AB613784A2}" type="slidenum">
              <a:rPr lang="en-US" smtClean="0"/>
              <a:t>25</a:t>
            </a:fld>
            <a:endParaRPr lang="en-US" dirty="0"/>
          </a:p>
        </p:txBody>
      </p:sp>
    </p:spTree>
    <p:extLst>
      <p:ext uri="{BB962C8B-B14F-4D97-AF65-F5344CB8AC3E}">
        <p14:creationId xmlns:p14="http://schemas.microsoft.com/office/powerpoint/2010/main" val="7568720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87E663-474B-4E29-A7D6-0E60D57A6FE1}" type="slidenum">
              <a:rPr lang="en-US" smtClean="0"/>
              <a:t>30</a:t>
            </a:fld>
            <a:endParaRPr lang="en-US"/>
          </a:p>
        </p:txBody>
      </p:sp>
    </p:spTree>
    <p:extLst>
      <p:ext uri="{BB962C8B-B14F-4D97-AF65-F5344CB8AC3E}">
        <p14:creationId xmlns:p14="http://schemas.microsoft.com/office/powerpoint/2010/main" val="5576394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87E663-474B-4E29-A7D6-0E60D57A6FE1}" type="slidenum">
              <a:rPr lang="en-US" smtClean="0"/>
              <a:t>31</a:t>
            </a:fld>
            <a:endParaRPr lang="en-US"/>
          </a:p>
        </p:txBody>
      </p:sp>
    </p:spTree>
    <p:extLst>
      <p:ext uri="{BB962C8B-B14F-4D97-AF65-F5344CB8AC3E}">
        <p14:creationId xmlns:p14="http://schemas.microsoft.com/office/powerpoint/2010/main" val="11586206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87E663-474B-4E29-A7D6-0E60D57A6FE1}" type="slidenum">
              <a:rPr lang="en-US" smtClean="0"/>
              <a:t>32</a:t>
            </a:fld>
            <a:endParaRPr lang="en-US"/>
          </a:p>
        </p:txBody>
      </p:sp>
    </p:spTree>
    <p:extLst>
      <p:ext uri="{BB962C8B-B14F-4D97-AF65-F5344CB8AC3E}">
        <p14:creationId xmlns:p14="http://schemas.microsoft.com/office/powerpoint/2010/main" val="24341546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87E663-474B-4E29-A7D6-0E60D57A6FE1}" type="slidenum">
              <a:rPr lang="en-US" smtClean="0"/>
              <a:t>33</a:t>
            </a:fld>
            <a:endParaRPr lang="en-US"/>
          </a:p>
        </p:txBody>
      </p:sp>
    </p:spTree>
    <p:extLst>
      <p:ext uri="{BB962C8B-B14F-4D97-AF65-F5344CB8AC3E}">
        <p14:creationId xmlns:p14="http://schemas.microsoft.com/office/powerpoint/2010/main" val="28872862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87E663-474B-4E29-A7D6-0E60D57A6FE1}" type="slidenum">
              <a:rPr lang="en-US" smtClean="0"/>
              <a:t>34</a:t>
            </a:fld>
            <a:endParaRPr lang="en-US"/>
          </a:p>
        </p:txBody>
      </p:sp>
    </p:spTree>
    <p:extLst>
      <p:ext uri="{BB962C8B-B14F-4D97-AF65-F5344CB8AC3E}">
        <p14:creationId xmlns:p14="http://schemas.microsoft.com/office/powerpoint/2010/main" val="19833472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87E663-474B-4E29-A7D6-0E60D57A6FE1}" type="slidenum">
              <a:rPr lang="en-US" smtClean="0"/>
              <a:t>35</a:t>
            </a:fld>
            <a:endParaRPr lang="en-US"/>
          </a:p>
        </p:txBody>
      </p:sp>
    </p:spTree>
    <p:extLst>
      <p:ext uri="{BB962C8B-B14F-4D97-AF65-F5344CB8AC3E}">
        <p14:creationId xmlns:p14="http://schemas.microsoft.com/office/powerpoint/2010/main" val="4170697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87E663-474B-4E29-A7D6-0E60D57A6FE1}" type="slidenum">
              <a:rPr lang="en-US" smtClean="0"/>
              <a:t>36</a:t>
            </a:fld>
            <a:endParaRPr lang="en-US"/>
          </a:p>
        </p:txBody>
      </p:sp>
    </p:spTree>
    <p:extLst>
      <p:ext uri="{BB962C8B-B14F-4D97-AF65-F5344CB8AC3E}">
        <p14:creationId xmlns:p14="http://schemas.microsoft.com/office/powerpoint/2010/main" val="7151873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87E663-474B-4E29-A7D6-0E60D57A6FE1}" type="slidenum">
              <a:rPr lang="en-US" smtClean="0"/>
              <a:t>37</a:t>
            </a:fld>
            <a:endParaRPr lang="en-US"/>
          </a:p>
        </p:txBody>
      </p:sp>
    </p:spTree>
    <p:extLst>
      <p:ext uri="{BB962C8B-B14F-4D97-AF65-F5344CB8AC3E}">
        <p14:creationId xmlns:p14="http://schemas.microsoft.com/office/powerpoint/2010/main" val="12155281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87E663-474B-4E29-A7D6-0E60D57A6FE1}" type="slidenum">
              <a:rPr lang="en-US" smtClean="0"/>
              <a:t>38</a:t>
            </a:fld>
            <a:endParaRPr lang="en-US"/>
          </a:p>
        </p:txBody>
      </p:sp>
    </p:spTree>
    <p:extLst>
      <p:ext uri="{BB962C8B-B14F-4D97-AF65-F5344CB8AC3E}">
        <p14:creationId xmlns:p14="http://schemas.microsoft.com/office/powerpoint/2010/main" val="25874688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87E663-474B-4E29-A7D6-0E60D57A6FE1}" type="slidenum">
              <a:rPr lang="en-US" smtClean="0"/>
              <a:t>3</a:t>
            </a:fld>
            <a:endParaRPr lang="en-US"/>
          </a:p>
        </p:txBody>
      </p:sp>
    </p:spTree>
    <p:extLst>
      <p:ext uri="{BB962C8B-B14F-4D97-AF65-F5344CB8AC3E}">
        <p14:creationId xmlns:p14="http://schemas.microsoft.com/office/powerpoint/2010/main" val="3040473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87E663-474B-4E29-A7D6-0E60D57A6FE1}" type="slidenum">
              <a:rPr lang="en-US" smtClean="0"/>
              <a:t>39</a:t>
            </a:fld>
            <a:endParaRPr lang="en-US"/>
          </a:p>
        </p:txBody>
      </p:sp>
    </p:spTree>
    <p:extLst>
      <p:ext uri="{BB962C8B-B14F-4D97-AF65-F5344CB8AC3E}">
        <p14:creationId xmlns:p14="http://schemas.microsoft.com/office/powerpoint/2010/main" val="26548068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87E663-474B-4E29-A7D6-0E60D57A6FE1}" type="slidenum">
              <a:rPr lang="en-US" smtClean="0"/>
              <a:t>40</a:t>
            </a:fld>
            <a:endParaRPr lang="en-US"/>
          </a:p>
        </p:txBody>
      </p:sp>
    </p:spTree>
    <p:extLst>
      <p:ext uri="{BB962C8B-B14F-4D97-AF65-F5344CB8AC3E}">
        <p14:creationId xmlns:p14="http://schemas.microsoft.com/office/powerpoint/2010/main" val="10550033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87E663-474B-4E29-A7D6-0E60D57A6FE1}" type="slidenum">
              <a:rPr lang="en-US" smtClean="0"/>
              <a:t>41</a:t>
            </a:fld>
            <a:endParaRPr lang="en-US"/>
          </a:p>
        </p:txBody>
      </p:sp>
    </p:spTree>
    <p:extLst>
      <p:ext uri="{BB962C8B-B14F-4D97-AF65-F5344CB8AC3E}">
        <p14:creationId xmlns:p14="http://schemas.microsoft.com/office/powerpoint/2010/main" val="21276706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87E663-474B-4E29-A7D6-0E60D57A6FE1}" type="slidenum">
              <a:rPr lang="en-US" smtClean="0"/>
              <a:t>42</a:t>
            </a:fld>
            <a:endParaRPr lang="en-US"/>
          </a:p>
        </p:txBody>
      </p:sp>
    </p:spTree>
    <p:extLst>
      <p:ext uri="{BB962C8B-B14F-4D97-AF65-F5344CB8AC3E}">
        <p14:creationId xmlns:p14="http://schemas.microsoft.com/office/powerpoint/2010/main" val="19489937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87E663-474B-4E29-A7D6-0E60D57A6FE1}" type="slidenum">
              <a:rPr lang="en-US" smtClean="0"/>
              <a:t>43</a:t>
            </a:fld>
            <a:endParaRPr lang="en-US"/>
          </a:p>
        </p:txBody>
      </p:sp>
    </p:spTree>
    <p:extLst>
      <p:ext uri="{BB962C8B-B14F-4D97-AF65-F5344CB8AC3E}">
        <p14:creationId xmlns:p14="http://schemas.microsoft.com/office/powerpoint/2010/main" val="6088459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87E663-474B-4E29-A7D6-0E60D57A6FE1}" type="slidenum">
              <a:rPr lang="en-US" smtClean="0"/>
              <a:t>44</a:t>
            </a:fld>
            <a:endParaRPr lang="en-US"/>
          </a:p>
        </p:txBody>
      </p:sp>
    </p:spTree>
    <p:extLst>
      <p:ext uri="{BB962C8B-B14F-4D97-AF65-F5344CB8AC3E}">
        <p14:creationId xmlns:p14="http://schemas.microsoft.com/office/powerpoint/2010/main" val="21789715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87E663-474B-4E29-A7D6-0E60D57A6FE1}" type="slidenum">
              <a:rPr lang="en-US" smtClean="0"/>
              <a:t>45</a:t>
            </a:fld>
            <a:endParaRPr lang="en-US"/>
          </a:p>
        </p:txBody>
      </p:sp>
    </p:spTree>
    <p:extLst>
      <p:ext uri="{BB962C8B-B14F-4D97-AF65-F5344CB8AC3E}">
        <p14:creationId xmlns:p14="http://schemas.microsoft.com/office/powerpoint/2010/main" val="39480219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87E663-474B-4E29-A7D6-0E60D57A6FE1}" type="slidenum">
              <a:rPr lang="en-US" smtClean="0"/>
              <a:t>46</a:t>
            </a:fld>
            <a:endParaRPr lang="en-US"/>
          </a:p>
        </p:txBody>
      </p:sp>
    </p:spTree>
    <p:extLst>
      <p:ext uri="{BB962C8B-B14F-4D97-AF65-F5344CB8AC3E}">
        <p14:creationId xmlns:p14="http://schemas.microsoft.com/office/powerpoint/2010/main" val="20550562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87E663-474B-4E29-A7D6-0E60D57A6FE1}" type="slidenum">
              <a:rPr lang="en-US" smtClean="0"/>
              <a:t>67</a:t>
            </a:fld>
            <a:endParaRPr lang="en-US"/>
          </a:p>
        </p:txBody>
      </p:sp>
    </p:spTree>
    <p:extLst>
      <p:ext uri="{BB962C8B-B14F-4D97-AF65-F5344CB8AC3E}">
        <p14:creationId xmlns:p14="http://schemas.microsoft.com/office/powerpoint/2010/main" val="3966912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87E663-474B-4E29-A7D6-0E60D57A6FE1}" type="slidenum">
              <a:rPr lang="en-US" smtClean="0"/>
              <a:t>4</a:t>
            </a:fld>
            <a:endParaRPr lang="en-US"/>
          </a:p>
        </p:txBody>
      </p:sp>
    </p:spTree>
    <p:extLst>
      <p:ext uri="{BB962C8B-B14F-4D97-AF65-F5344CB8AC3E}">
        <p14:creationId xmlns:p14="http://schemas.microsoft.com/office/powerpoint/2010/main" val="7829427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87E663-474B-4E29-A7D6-0E60D57A6FE1}" type="slidenum">
              <a:rPr lang="en-US" smtClean="0"/>
              <a:t>9</a:t>
            </a:fld>
            <a:endParaRPr lang="en-US"/>
          </a:p>
        </p:txBody>
      </p:sp>
    </p:spTree>
    <p:extLst>
      <p:ext uri="{BB962C8B-B14F-4D97-AF65-F5344CB8AC3E}">
        <p14:creationId xmlns:p14="http://schemas.microsoft.com/office/powerpoint/2010/main" val="787876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7000" y="1154113"/>
            <a:ext cx="4156075" cy="31178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4C759D-4B96-4FA2-A261-A5AB613784A2}" type="slidenum">
              <a:rPr lang="en-US" smtClean="0"/>
              <a:t>11</a:t>
            </a:fld>
            <a:endParaRPr lang="en-US" dirty="0"/>
          </a:p>
        </p:txBody>
      </p:sp>
    </p:spTree>
    <p:extLst>
      <p:ext uri="{BB962C8B-B14F-4D97-AF65-F5344CB8AC3E}">
        <p14:creationId xmlns:p14="http://schemas.microsoft.com/office/powerpoint/2010/main" val="4670165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7000" y="1154113"/>
            <a:ext cx="4156075" cy="31178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4C759D-4B96-4FA2-A261-A5AB613784A2}" type="slidenum">
              <a:rPr lang="en-US" smtClean="0"/>
              <a:t>21</a:t>
            </a:fld>
            <a:endParaRPr lang="en-US" dirty="0"/>
          </a:p>
        </p:txBody>
      </p:sp>
    </p:spTree>
    <p:extLst>
      <p:ext uri="{BB962C8B-B14F-4D97-AF65-F5344CB8AC3E}">
        <p14:creationId xmlns:p14="http://schemas.microsoft.com/office/powerpoint/2010/main" val="5630543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7000" y="1154113"/>
            <a:ext cx="4156075" cy="31178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4C759D-4B96-4FA2-A261-A5AB613784A2}" type="slidenum">
              <a:rPr lang="en-US" smtClean="0"/>
              <a:t>22</a:t>
            </a:fld>
            <a:endParaRPr lang="en-US" dirty="0"/>
          </a:p>
        </p:txBody>
      </p:sp>
    </p:spTree>
    <p:extLst>
      <p:ext uri="{BB962C8B-B14F-4D97-AF65-F5344CB8AC3E}">
        <p14:creationId xmlns:p14="http://schemas.microsoft.com/office/powerpoint/2010/main" val="829435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7000" y="1154113"/>
            <a:ext cx="4156075" cy="31178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4C759D-4B96-4FA2-A261-A5AB613784A2}" type="slidenum">
              <a:rPr lang="en-US" smtClean="0"/>
              <a:t>23</a:t>
            </a:fld>
            <a:endParaRPr lang="en-US" dirty="0"/>
          </a:p>
        </p:txBody>
      </p:sp>
    </p:spTree>
    <p:extLst>
      <p:ext uri="{BB962C8B-B14F-4D97-AF65-F5344CB8AC3E}">
        <p14:creationId xmlns:p14="http://schemas.microsoft.com/office/powerpoint/2010/main" val="7537327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7000" y="1154113"/>
            <a:ext cx="4156075" cy="31178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4C759D-4B96-4FA2-A261-A5AB613784A2}" type="slidenum">
              <a:rPr lang="en-US" smtClean="0"/>
              <a:t>24</a:t>
            </a:fld>
            <a:endParaRPr lang="en-US" dirty="0"/>
          </a:p>
        </p:txBody>
      </p:sp>
    </p:spTree>
    <p:extLst>
      <p:ext uri="{BB962C8B-B14F-4D97-AF65-F5344CB8AC3E}">
        <p14:creationId xmlns:p14="http://schemas.microsoft.com/office/powerpoint/2010/main" val="1846850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EFAA93B-D767-4FA0-9949-0169391E0EDB}" type="datetime1">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768EE8-2548-4B81-96CA-2A79AF6555F1}" type="slidenum">
              <a:rPr lang="en-US" smtClean="0"/>
              <a:t>‹#›</a:t>
            </a:fld>
            <a:endParaRPr lang="en-US"/>
          </a:p>
        </p:txBody>
      </p:sp>
    </p:spTree>
    <p:extLst>
      <p:ext uri="{BB962C8B-B14F-4D97-AF65-F5344CB8AC3E}">
        <p14:creationId xmlns:p14="http://schemas.microsoft.com/office/powerpoint/2010/main" val="3346471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0316556-6B7C-449F-8CC4-D920BC5EE9A6}" type="datetime1">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768EE8-2548-4B81-96CA-2A79AF6555F1}" type="slidenum">
              <a:rPr lang="en-US" smtClean="0"/>
              <a:t>‹#›</a:t>
            </a:fld>
            <a:endParaRPr lang="en-US"/>
          </a:p>
        </p:txBody>
      </p:sp>
    </p:spTree>
    <p:extLst>
      <p:ext uri="{BB962C8B-B14F-4D97-AF65-F5344CB8AC3E}">
        <p14:creationId xmlns:p14="http://schemas.microsoft.com/office/powerpoint/2010/main" val="903871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B44002-2B3A-4418-A3EF-3939E4FE182E}" type="datetime1">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768EE8-2548-4B81-96CA-2A79AF6555F1}" type="slidenum">
              <a:rPr lang="en-US" smtClean="0"/>
              <a:t>‹#›</a:t>
            </a:fld>
            <a:endParaRPr lang="en-US"/>
          </a:p>
        </p:txBody>
      </p:sp>
    </p:spTree>
    <p:extLst>
      <p:ext uri="{BB962C8B-B14F-4D97-AF65-F5344CB8AC3E}">
        <p14:creationId xmlns:p14="http://schemas.microsoft.com/office/powerpoint/2010/main" val="2594522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E66E153-A0D4-46E8-82FC-5871B0ADC84A}" type="datetime1">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086600" y="230190"/>
            <a:ext cx="2057400" cy="365125"/>
          </a:xfrm>
        </p:spPr>
        <p:txBody>
          <a:bodyPr/>
          <a:lstStyle/>
          <a:p>
            <a:fld id="{03768EE8-2548-4B81-96CA-2A79AF6555F1}" type="slidenum">
              <a:rPr lang="en-US" smtClean="0"/>
              <a:t>‹#›</a:t>
            </a:fld>
            <a:endParaRPr lang="en-US"/>
          </a:p>
        </p:txBody>
      </p:sp>
    </p:spTree>
    <p:extLst>
      <p:ext uri="{BB962C8B-B14F-4D97-AF65-F5344CB8AC3E}">
        <p14:creationId xmlns:p14="http://schemas.microsoft.com/office/powerpoint/2010/main" val="65490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AA7125-9DEC-4FB6-80E7-D64CF22A171E}" type="datetime1">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768EE8-2548-4B81-96CA-2A79AF6555F1}" type="slidenum">
              <a:rPr lang="en-US" smtClean="0"/>
              <a:t>‹#›</a:t>
            </a:fld>
            <a:endParaRPr lang="en-US"/>
          </a:p>
        </p:txBody>
      </p:sp>
    </p:spTree>
    <p:extLst>
      <p:ext uri="{BB962C8B-B14F-4D97-AF65-F5344CB8AC3E}">
        <p14:creationId xmlns:p14="http://schemas.microsoft.com/office/powerpoint/2010/main" val="375278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618436E-7591-48B4-AB97-53A76D93CA6F}" type="datetime1">
              <a:rPr lang="en-US" smtClean="0"/>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768EE8-2548-4B81-96CA-2A79AF6555F1}" type="slidenum">
              <a:rPr lang="en-US" smtClean="0"/>
              <a:t>‹#›</a:t>
            </a:fld>
            <a:endParaRPr lang="en-US"/>
          </a:p>
        </p:txBody>
      </p:sp>
    </p:spTree>
    <p:extLst>
      <p:ext uri="{BB962C8B-B14F-4D97-AF65-F5344CB8AC3E}">
        <p14:creationId xmlns:p14="http://schemas.microsoft.com/office/powerpoint/2010/main" val="1489428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AAF6E68-2E78-4C2E-80FA-1760CA7A5C39}" type="datetime1">
              <a:rPr lang="en-US" smtClean="0"/>
              <a:t>1/16/2015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768EE8-2548-4B81-96CA-2A79AF6555F1}" type="slidenum">
              <a:rPr lang="en-US" smtClean="0"/>
              <a:t>‹#›</a:t>
            </a:fld>
            <a:endParaRPr lang="en-US"/>
          </a:p>
        </p:txBody>
      </p:sp>
    </p:spTree>
    <p:extLst>
      <p:ext uri="{BB962C8B-B14F-4D97-AF65-F5344CB8AC3E}">
        <p14:creationId xmlns:p14="http://schemas.microsoft.com/office/powerpoint/2010/main" val="3710222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95DF148-2CEB-4FE5-ABC3-EA16A5DFA605}" type="datetime1">
              <a:rPr lang="en-US" smtClean="0"/>
              <a:t>1/16/2015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768EE8-2548-4B81-96CA-2A79AF6555F1}" type="slidenum">
              <a:rPr lang="en-US" smtClean="0"/>
              <a:t>‹#›</a:t>
            </a:fld>
            <a:endParaRPr lang="en-US"/>
          </a:p>
        </p:txBody>
      </p:sp>
    </p:spTree>
    <p:extLst>
      <p:ext uri="{BB962C8B-B14F-4D97-AF65-F5344CB8AC3E}">
        <p14:creationId xmlns:p14="http://schemas.microsoft.com/office/powerpoint/2010/main" val="620720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C1244A-8CF8-4ACF-BB9F-B820A4BAFC09}" type="datetime1">
              <a:rPr lang="en-US" smtClean="0"/>
              <a:t>1/16/2015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768EE8-2548-4B81-96CA-2A79AF6555F1}" type="slidenum">
              <a:rPr lang="en-US" smtClean="0"/>
              <a:t>‹#›</a:t>
            </a:fld>
            <a:endParaRPr lang="en-US"/>
          </a:p>
        </p:txBody>
      </p:sp>
    </p:spTree>
    <p:extLst>
      <p:ext uri="{BB962C8B-B14F-4D97-AF65-F5344CB8AC3E}">
        <p14:creationId xmlns:p14="http://schemas.microsoft.com/office/powerpoint/2010/main" val="2919852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20D942-E8EE-4BCD-997B-65E50D77B469}" type="datetime1">
              <a:rPr lang="en-US" smtClean="0"/>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768EE8-2548-4B81-96CA-2A79AF6555F1}" type="slidenum">
              <a:rPr lang="en-US" smtClean="0"/>
              <a:t>‹#›</a:t>
            </a:fld>
            <a:endParaRPr lang="en-US"/>
          </a:p>
        </p:txBody>
      </p:sp>
    </p:spTree>
    <p:extLst>
      <p:ext uri="{BB962C8B-B14F-4D97-AF65-F5344CB8AC3E}">
        <p14:creationId xmlns:p14="http://schemas.microsoft.com/office/powerpoint/2010/main" val="69407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ACF777-E6CD-440D-B40F-2B56FBE1498F}" type="datetime1">
              <a:rPr lang="en-US" smtClean="0"/>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768EE8-2548-4B81-96CA-2A79AF6555F1}" type="slidenum">
              <a:rPr lang="en-US" smtClean="0"/>
              <a:t>‹#›</a:t>
            </a:fld>
            <a:endParaRPr lang="en-US"/>
          </a:p>
        </p:txBody>
      </p:sp>
    </p:spTree>
    <p:extLst>
      <p:ext uri="{BB962C8B-B14F-4D97-AF65-F5344CB8AC3E}">
        <p14:creationId xmlns:p14="http://schemas.microsoft.com/office/powerpoint/2010/main" val="266118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35984-FB84-42FC-ABF2-A417D78BF405}" type="datetime1">
              <a:rPr lang="en-US" smtClean="0"/>
              <a:t>1/16/2015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78650" y="4762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768EE8-2548-4B81-96CA-2A79AF6555F1}" type="slidenum">
              <a:rPr lang="en-US" smtClean="0"/>
              <a:t>‹#›</a:t>
            </a:fld>
            <a:endParaRPr lang="en-US"/>
          </a:p>
        </p:txBody>
      </p:sp>
    </p:spTree>
    <p:extLst>
      <p:ext uri="{BB962C8B-B14F-4D97-AF65-F5344CB8AC3E}">
        <p14:creationId xmlns:p14="http://schemas.microsoft.com/office/powerpoint/2010/main" val="36502207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6.png"/><Relationship Id="rId7" Type="http://schemas.openxmlformats.org/officeDocument/2006/relationships/diagramColors" Target="../diagrams/colors1.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6.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6.png"/><Relationship Id="rId7" Type="http://schemas.openxmlformats.org/officeDocument/2006/relationships/diagramColors" Target="../diagrams/colors2.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mailto:mrtwaiver@health.state.ny.us" TargetMode="Externa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959046"/>
            <a:ext cx="9144000" cy="898954"/>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Rectangle 4"/>
          <p:cNvSpPr/>
          <p:nvPr/>
        </p:nvSpPr>
        <p:spPr>
          <a:xfrm>
            <a:off x="0" y="5865018"/>
            <a:ext cx="9144000" cy="94028"/>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a:p>
        </p:txBody>
      </p:sp>
      <p:sp>
        <p:nvSpPr>
          <p:cNvPr id="11" name="TextBox 10"/>
          <p:cNvSpPr txBox="1"/>
          <p:nvPr/>
        </p:nvSpPr>
        <p:spPr>
          <a:xfrm>
            <a:off x="1035960" y="1849936"/>
            <a:ext cx="7072081" cy="830997"/>
          </a:xfrm>
          <a:prstGeom prst="rect">
            <a:avLst/>
          </a:prstGeom>
          <a:noFill/>
        </p:spPr>
        <p:txBody>
          <a:bodyPr wrap="square" rtlCol="0" anchor="t">
            <a:noAutofit/>
          </a:bodyPr>
          <a:lstStyle/>
          <a:p>
            <a:pPr algn="ctr"/>
            <a:r>
              <a:rPr lang="da-DK" sz="2800" b="1" i="1" cap="small" dirty="0" smtClean="0">
                <a:solidFill>
                  <a:srgbClr val="503278"/>
                </a:solidFill>
                <a:latin typeface="Arial"/>
                <a:cs typeface="Arial"/>
              </a:rPr>
              <a:t>The DSRIP Implementation Plan</a:t>
            </a:r>
          </a:p>
          <a:p>
            <a:pPr algn="ctr"/>
            <a:endParaRPr lang="da-DK" sz="2800" b="1" i="1" cap="small" dirty="0" smtClean="0">
              <a:solidFill>
                <a:srgbClr val="503278"/>
              </a:solidFill>
              <a:latin typeface="Arial"/>
              <a:cs typeface="Arial"/>
            </a:endParaRPr>
          </a:p>
          <a:p>
            <a:pPr algn="ctr"/>
            <a:r>
              <a:rPr lang="da-DK" sz="2800" b="1" i="1" cap="small" dirty="0" smtClean="0">
                <a:solidFill>
                  <a:srgbClr val="503278"/>
                </a:solidFill>
                <a:latin typeface="Arial"/>
                <a:cs typeface="Arial"/>
              </a:rPr>
              <a:t>All-PPS workshop</a:t>
            </a:r>
          </a:p>
          <a:p>
            <a:pPr algn="ctr"/>
            <a:endParaRPr lang="da-DK" sz="2800" b="1" i="1" cap="small" dirty="0" smtClean="0">
              <a:solidFill>
                <a:srgbClr val="503278"/>
              </a:solidFill>
              <a:latin typeface="Arial"/>
              <a:cs typeface="Arial"/>
            </a:endParaRPr>
          </a:p>
          <a:p>
            <a:pPr algn="ctr"/>
            <a:endParaRPr lang="da-DK" sz="2800" b="1" i="1" cap="small" dirty="0" smtClean="0">
              <a:solidFill>
                <a:srgbClr val="503278"/>
              </a:solidFill>
              <a:latin typeface="Arial"/>
              <a:cs typeface="Arial"/>
            </a:endParaRPr>
          </a:p>
          <a:p>
            <a:pPr algn="r"/>
            <a:r>
              <a:rPr lang="da-DK" sz="2000" i="1" cap="small" dirty="0" smtClean="0">
                <a:solidFill>
                  <a:srgbClr val="503278"/>
                </a:solidFill>
                <a:latin typeface="Arial"/>
                <a:cs typeface="Arial"/>
              </a:rPr>
              <a:t>January 16, 2015</a:t>
            </a:r>
            <a:endParaRPr lang="en-US" sz="2000" i="1" cap="small" dirty="0">
              <a:solidFill>
                <a:srgbClr val="503278"/>
              </a:solidFill>
              <a:latin typeface="Arial"/>
              <a:cs typeface="Arial"/>
            </a:endParaRPr>
          </a:p>
        </p:txBody>
      </p:sp>
      <p:sp>
        <p:nvSpPr>
          <p:cNvPr id="12" name="TextBox 11"/>
          <p:cNvSpPr txBox="1"/>
          <p:nvPr/>
        </p:nvSpPr>
        <p:spPr>
          <a:xfrm>
            <a:off x="142875" y="5400675"/>
            <a:ext cx="1433677" cy="300082"/>
          </a:xfrm>
          <a:prstGeom prst="rect">
            <a:avLst/>
          </a:prstGeom>
          <a:noFill/>
        </p:spPr>
        <p:txBody>
          <a:bodyPr wrap="square" rtlCol="0">
            <a:spAutoFit/>
          </a:bodyPr>
          <a:lstStyle/>
          <a:p>
            <a:r>
              <a:rPr lang="en-US" sz="1350" dirty="0">
                <a:solidFill>
                  <a:schemeClr val="bg1"/>
                </a:solidFill>
                <a:latin typeface="Arial" panose="020B0604020202020204" pitchFamily="34" charset="0"/>
                <a:cs typeface="Arial" panose="020B0604020202020204" pitchFamily="34" charset="0"/>
              </a:rPr>
              <a:t>January 8, 2015</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767" y="225062"/>
            <a:ext cx="3278072" cy="530006"/>
          </a:xfrm>
          <a:prstGeom prst="rect">
            <a:avLst/>
          </a:prstGeom>
        </p:spPr>
      </p:pic>
    </p:spTree>
    <p:extLst>
      <p:ext uri="{BB962C8B-B14F-4D97-AF65-F5344CB8AC3E}">
        <p14:creationId xmlns:p14="http://schemas.microsoft.com/office/powerpoint/2010/main" val="30814737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10457"/>
            <a:ext cx="9144000" cy="898954"/>
          </a:xfrm>
          <a:prstGeom prst="rect">
            <a:avLst/>
          </a:prstGeom>
          <a:solidFill>
            <a:srgbClr val="5A33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 name="Rectangle 4"/>
          <p:cNvSpPr/>
          <p:nvPr/>
        </p:nvSpPr>
        <p:spPr>
          <a:xfrm>
            <a:off x="0" y="5016427"/>
            <a:ext cx="9144000" cy="94028"/>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dirty="0"/>
          </a:p>
        </p:txBody>
      </p:sp>
      <p:sp>
        <p:nvSpPr>
          <p:cNvPr id="11" name="TextBox 10"/>
          <p:cNvSpPr txBox="1"/>
          <p:nvPr/>
        </p:nvSpPr>
        <p:spPr>
          <a:xfrm>
            <a:off x="492529" y="2777836"/>
            <a:ext cx="7722480" cy="461665"/>
          </a:xfrm>
          <a:prstGeom prst="rect">
            <a:avLst/>
          </a:prstGeom>
          <a:noFill/>
        </p:spPr>
        <p:txBody>
          <a:bodyPr wrap="square" rtlCol="0">
            <a:spAutoFit/>
          </a:bodyPr>
          <a:lstStyle/>
          <a:p>
            <a:r>
              <a:rPr lang="en-US" sz="2400" b="1" dirty="0">
                <a:solidFill>
                  <a:srgbClr val="5A336F"/>
                </a:solidFill>
                <a:latin typeface="Arial"/>
                <a:cs typeface="Arial"/>
              </a:rPr>
              <a:t>Overview on Earning DSRIP Payments</a:t>
            </a:r>
          </a:p>
        </p:txBody>
      </p:sp>
      <p:sp>
        <p:nvSpPr>
          <p:cNvPr id="12" name="TextBox 11"/>
          <p:cNvSpPr txBox="1"/>
          <p:nvPr/>
        </p:nvSpPr>
        <p:spPr>
          <a:xfrm>
            <a:off x="7565232" y="5421432"/>
            <a:ext cx="1350169" cy="300082"/>
          </a:xfrm>
          <a:prstGeom prst="rect">
            <a:avLst/>
          </a:prstGeom>
          <a:noFill/>
        </p:spPr>
        <p:txBody>
          <a:bodyPr wrap="square" rtlCol="0">
            <a:spAutoFit/>
          </a:bodyPr>
          <a:lstStyle/>
          <a:p>
            <a:r>
              <a:rPr lang="en-US" sz="1350" dirty="0">
                <a:solidFill>
                  <a:schemeClr val="bg1"/>
                </a:solidFill>
                <a:latin typeface="Arial" panose="020B0604020202020204" pitchFamily="34" charset="0"/>
                <a:cs typeface="Arial" panose="020B0604020202020204" pitchFamily="34" charset="0"/>
              </a:rPr>
              <a:t>January 2015</a:t>
            </a:r>
          </a:p>
        </p:txBody>
      </p:sp>
      <p:pic>
        <p:nvPicPr>
          <p:cNvPr id="2" name="Picture 1" descr="NYS_DOH_MedicaidRedesign_purpl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6410" y="1053264"/>
            <a:ext cx="3278071" cy="515854"/>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142431"/>
            <a:ext cx="1114425" cy="866978"/>
          </a:xfrm>
          <a:prstGeom prst="rect">
            <a:avLst/>
          </a:prstGeom>
        </p:spPr>
      </p:pic>
    </p:spTree>
    <p:extLst>
      <p:ext uri="{BB962C8B-B14F-4D97-AF65-F5344CB8AC3E}">
        <p14:creationId xmlns:p14="http://schemas.microsoft.com/office/powerpoint/2010/main" val="37134027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7062"/>
            <a:ext cx="9144000" cy="292239"/>
          </a:xfrm>
          <a:prstGeom prst="rect">
            <a:avLst/>
          </a:prstGeom>
          <a:solidFill>
            <a:srgbClr val="5A33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2B800"/>
              </a:solidFill>
            </a:endParaRPr>
          </a:p>
        </p:txBody>
      </p:sp>
      <p:sp>
        <p:nvSpPr>
          <p:cNvPr id="5" name="Rectangle 4"/>
          <p:cNvSpPr/>
          <p:nvPr/>
        </p:nvSpPr>
        <p:spPr>
          <a:xfrm>
            <a:off x="0" y="0"/>
            <a:ext cx="9144000" cy="113044"/>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dirty="0"/>
          </a:p>
        </p:txBody>
      </p:sp>
      <p:sp>
        <p:nvSpPr>
          <p:cNvPr id="6" name="Content Placeholder 2"/>
          <p:cNvSpPr>
            <a:spLocks noGrp="1"/>
          </p:cNvSpPr>
          <p:nvPr>
            <p:ph idx="1"/>
          </p:nvPr>
        </p:nvSpPr>
        <p:spPr>
          <a:xfrm>
            <a:off x="545523" y="1415143"/>
            <a:ext cx="8206895" cy="3737124"/>
          </a:xfrm>
        </p:spPr>
        <p:txBody>
          <a:bodyPr>
            <a:noAutofit/>
          </a:bodyPr>
          <a:lstStyle/>
          <a:p>
            <a:pPr>
              <a:spcBef>
                <a:spcPts val="1200"/>
              </a:spcBef>
            </a:pPr>
            <a:r>
              <a:rPr lang="en-US" sz="1650" dirty="0">
                <a:latin typeface="Arial" panose="020B0604020202020204" pitchFamily="34" charset="0"/>
                <a:cs typeface="Arial" panose="020B0604020202020204" pitchFamily="34" charset="0"/>
              </a:rPr>
              <a:t>Providers will receive DSRIP payments based on the successful achievement of the following</a:t>
            </a:r>
            <a:r>
              <a:rPr lang="en-US" sz="1650" dirty="0" smtClean="0">
                <a:latin typeface="Arial" panose="020B0604020202020204" pitchFamily="34" charset="0"/>
                <a:cs typeface="Arial" panose="020B0604020202020204" pitchFamily="34" charset="0"/>
              </a:rPr>
              <a:t>:</a:t>
            </a:r>
            <a:endParaRPr lang="en-US" sz="1650" dirty="0">
              <a:latin typeface="Arial" panose="020B0604020202020204" pitchFamily="34" charset="0"/>
              <a:cs typeface="Arial" panose="020B0604020202020204" pitchFamily="34" charset="0"/>
            </a:endParaRPr>
          </a:p>
          <a:p>
            <a:pPr marL="603647" lvl="1" indent="-260747">
              <a:spcBef>
                <a:spcPts val="600"/>
              </a:spcBef>
              <a:buClr>
                <a:srgbClr val="00B050"/>
              </a:buClr>
              <a:buFont typeface="Wingdings" panose="05000000000000000000" pitchFamily="2" charset="2"/>
              <a:buChar char="ü"/>
            </a:pPr>
            <a:r>
              <a:rPr lang="en-US" sz="1500" dirty="0">
                <a:latin typeface="Arial" panose="020B0604020202020204" pitchFamily="34" charset="0"/>
                <a:cs typeface="Arial" panose="020B0604020202020204" pitchFamily="34" charset="0"/>
              </a:rPr>
              <a:t>Meeting Domain 1 Process Milestones and Metrics;</a:t>
            </a:r>
          </a:p>
          <a:p>
            <a:pPr marL="603647" lvl="1" indent="-260747">
              <a:spcBef>
                <a:spcPts val="600"/>
              </a:spcBef>
              <a:buClr>
                <a:srgbClr val="00B050"/>
              </a:buClr>
              <a:buFont typeface="Wingdings" panose="05000000000000000000" pitchFamily="2" charset="2"/>
              <a:buChar char="ü"/>
            </a:pPr>
            <a:r>
              <a:rPr lang="en-US" sz="1500" dirty="0">
                <a:latin typeface="Arial" panose="020B0604020202020204" pitchFamily="34" charset="0"/>
                <a:cs typeface="Arial" panose="020B0604020202020204" pitchFamily="34" charset="0"/>
              </a:rPr>
              <a:t>Successfully Completing Pay for Reporting (P4R) requirements; and </a:t>
            </a:r>
          </a:p>
          <a:p>
            <a:pPr marL="603647" lvl="1" indent="-260747">
              <a:spcBef>
                <a:spcPts val="600"/>
              </a:spcBef>
              <a:buClr>
                <a:srgbClr val="00B050"/>
              </a:buClr>
              <a:buFont typeface="Wingdings" panose="05000000000000000000" pitchFamily="2" charset="2"/>
              <a:buChar char="ü"/>
            </a:pPr>
            <a:r>
              <a:rPr lang="en-US" sz="1500" dirty="0">
                <a:latin typeface="Arial" panose="020B0604020202020204" pitchFamily="34" charset="0"/>
                <a:cs typeface="Arial" panose="020B0604020202020204" pitchFamily="34" charset="0"/>
              </a:rPr>
              <a:t>Meeting Pay for Performance (P4P) targets for defined metrics. </a:t>
            </a:r>
          </a:p>
          <a:p>
            <a:pPr>
              <a:spcBef>
                <a:spcPts val="2400"/>
              </a:spcBef>
            </a:pPr>
            <a:r>
              <a:rPr lang="en-US" sz="1650" dirty="0">
                <a:latin typeface="Arial" panose="020B0604020202020204" pitchFamily="34" charset="0"/>
                <a:cs typeface="Arial" panose="020B0604020202020204" pitchFamily="34" charset="0"/>
              </a:rPr>
              <a:t>Domain 1 Process Milestones and Metrics were outlined in the DSRIP Project Plan and will be introduced in more detail </a:t>
            </a:r>
            <a:r>
              <a:rPr lang="en-US" sz="1650" dirty="0" smtClean="0">
                <a:latin typeface="Arial" panose="020B0604020202020204" pitchFamily="34" charset="0"/>
                <a:cs typeface="Arial" panose="020B0604020202020204" pitchFamily="34" charset="0"/>
              </a:rPr>
              <a:t>through the operator-assisted call.</a:t>
            </a:r>
            <a:endParaRPr lang="en-US" sz="1650" dirty="0">
              <a:latin typeface="Arial" panose="020B0604020202020204" pitchFamily="34" charset="0"/>
              <a:cs typeface="Arial" panose="020B0604020202020204" pitchFamily="34" charset="0"/>
            </a:endParaRPr>
          </a:p>
          <a:p>
            <a:pPr>
              <a:spcBef>
                <a:spcPts val="2400"/>
              </a:spcBef>
            </a:pPr>
            <a:r>
              <a:rPr lang="en-US" sz="1650" dirty="0">
                <a:latin typeface="Arial" panose="020B0604020202020204" pitchFamily="34" charset="0"/>
                <a:cs typeface="Arial" panose="020B0604020202020204" pitchFamily="34" charset="0"/>
              </a:rPr>
              <a:t>P4R and P4P Milestones have been defined for each Domain and DSRIP project.</a:t>
            </a:r>
          </a:p>
          <a:p>
            <a:pPr lvl="1">
              <a:spcBef>
                <a:spcPts val="600"/>
              </a:spcBef>
              <a:buFont typeface="Courier New" panose="02070309020205020404" pitchFamily="49" charset="0"/>
              <a:buChar char="o"/>
            </a:pPr>
            <a:r>
              <a:rPr lang="en-US" sz="1500" dirty="0">
                <a:latin typeface="Arial" panose="020B0604020202020204" pitchFamily="34" charset="0"/>
                <a:cs typeface="Arial" panose="020B0604020202020204" pitchFamily="34" charset="0"/>
              </a:rPr>
              <a:t>Attachment J and the Metric Specification Guide have more information on the specific P4R and P4P milestones.  </a:t>
            </a:r>
          </a:p>
          <a:p>
            <a:pPr lvl="1">
              <a:spcBef>
                <a:spcPts val="600"/>
              </a:spcBef>
              <a:buFont typeface="Courier New" panose="02070309020205020404" pitchFamily="49" charset="0"/>
              <a:buChar char="o"/>
            </a:pPr>
            <a:r>
              <a:rPr lang="en-US" sz="1500" dirty="0">
                <a:latin typeface="Arial" panose="020B0604020202020204" pitchFamily="34" charset="0"/>
                <a:cs typeface="Arial" panose="020B0604020202020204" pitchFamily="34" charset="0"/>
              </a:rPr>
              <a:t>More information and training will be provided on how payments will be earned in regards to P4R and P4P requirements and metrics.  </a:t>
            </a:r>
          </a:p>
          <a:p>
            <a:pPr>
              <a:spcBef>
                <a:spcPts val="2400"/>
              </a:spcBef>
            </a:pPr>
            <a:r>
              <a:rPr lang="en-US" sz="1650" dirty="0">
                <a:latin typeface="Arial" panose="020B0604020202020204" pitchFamily="34" charset="0"/>
                <a:cs typeface="Arial" panose="020B0604020202020204" pitchFamily="34" charset="0"/>
              </a:rPr>
              <a:t>The focus of this presentation is centered on </a:t>
            </a:r>
            <a:r>
              <a:rPr lang="en-US" sz="1650" u="sng" dirty="0">
                <a:latin typeface="Arial" panose="020B0604020202020204" pitchFamily="34" charset="0"/>
                <a:cs typeface="Arial" panose="020B0604020202020204" pitchFamily="34" charset="0"/>
              </a:rPr>
              <a:t>Domain 1 Process Milestones and Metrics</a:t>
            </a:r>
            <a:r>
              <a:rPr lang="en-US" sz="1650" dirty="0">
                <a:latin typeface="Arial" panose="020B0604020202020204" pitchFamily="34" charset="0"/>
                <a:cs typeface="Arial" panose="020B0604020202020204" pitchFamily="34" charset="0"/>
              </a:rPr>
              <a:t> and providing information on how Domain 1 Process measures translate to DSRIP payments, as calculated through Achievement Values (AVs).</a:t>
            </a:r>
          </a:p>
          <a:p>
            <a:pPr lvl="1">
              <a:spcBef>
                <a:spcPts val="1200"/>
              </a:spcBef>
              <a:buFont typeface="Courier New" panose="02070309020205020404" pitchFamily="49" charset="0"/>
              <a:buChar char="o"/>
            </a:pPr>
            <a:endParaRPr lang="en-US" dirty="0"/>
          </a:p>
          <a:p>
            <a:pPr lvl="1">
              <a:spcBef>
                <a:spcPts val="1200"/>
              </a:spcBef>
              <a:buFont typeface="Courier New" panose="02070309020205020404" pitchFamily="49" charset="0"/>
              <a:buChar char="o"/>
            </a:pPr>
            <a:endParaRPr lang="en-US" sz="1500" dirty="0">
              <a:latin typeface="Arial" panose="020B0604020202020204" pitchFamily="34" charset="0"/>
              <a:cs typeface="Arial" panose="020B0604020202020204" pitchFamily="34" charset="0"/>
            </a:endParaRPr>
          </a:p>
          <a:p>
            <a:pPr marL="342900" lvl="1" indent="0">
              <a:spcBef>
                <a:spcPts val="1200"/>
              </a:spcBef>
              <a:buClr>
                <a:srgbClr val="00B050"/>
              </a:buClr>
              <a:buNone/>
            </a:pPr>
            <a:endParaRPr lang="en-US" dirty="0"/>
          </a:p>
        </p:txBody>
      </p:sp>
      <p:sp>
        <p:nvSpPr>
          <p:cNvPr id="8" name="TextBox 7"/>
          <p:cNvSpPr txBox="1"/>
          <p:nvPr/>
        </p:nvSpPr>
        <p:spPr>
          <a:xfrm>
            <a:off x="135653" y="153135"/>
            <a:ext cx="8847574"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January 2015	</a:t>
            </a:r>
          </a:p>
        </p:txBody>
      </p:sp>
      <p:pic>
        <p:nvPicPr>
          <p:cNvPr id="10" name="Picture 9" descr="NYS_DOH_MedicaidRedesign_purple.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68553" y="6321971"/>
            <a:ext cx="1970639" cy="310109"/>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289991"/>
            <a:ext cx="545523" cy="419564"/>
          </a:xfrm>
          <a:prstGeom prst="rect">
            <a:avLst/>
          </a:prstGeom>
        </p:spPr>
      </p:pic>
      <p:sp>
        <p:nvSpPr>
          <p:cNvPr id="11" name="Title 7"/>
          <p:cNvSpPr txBox="1">
            <a:spLocks/>
          </p:cNvSpPr>
          <p:nvPr/>
        </p:nvSpPr>
        <p:spPr>
          <a:xfrm>
            <a:off x="272761" y="788413"/>
            <a:ext cx="8267509" cy="411480"/>
          </a:xfrm>
          <a:prstGeom prst="rect">
            <a:avLst/>
          </a:prstGeom>
        </p:spPr>
        <p:txBody>
          <a:bodyPr vert="horz" lIns="68580" tIns="34290" rIns="68580" bIns="3429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300" b="1" dirty="0">
                <a:solidFill>
                  <a:srgbClr val="5A336F"/>
                </a:solidFill>
                <a:latin typeface="Arial" panose="020B0604020202020204" pitchFamily="34" charset="0"/>
                <a:cs typeface="Arial" panose="020B0604020202020204" pitchFamily="34" charset="0"/>
              </a:rPr>
              <a:t>Earning DSRIP Payments</a:t>
            </a:r>
          </a:p>
        </p:txBody>
      </p:sp>
    </p:spTree>
    <p:extLst>
      <p:ext uri="{BB962C8B-B14F-4D97-AF65-F5344CB8AC3E}">
        <p14:creationId xmlns:p14="http://schemas.microsoft.com/office/powerpoint/2010/main" val="9305953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10457"/>
            <a:ext cx="9144000" cy="898954"/>
          </a:xfrm>
          <a:prstGeom prst="rect">
            <a:avLst/>
          </a:prstGeom>
          <a:solidFill>
            <a:srgbClr val="5A33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 name="Rectangle 4"/>
          <p:cNvSpPr/>
          <p:nvPr/>
        </p:nvSpPr>
        <p:spPr>
          <a:xfrm>
            <a:off x="0" y="5016427"/>
            <a:ext cx="9144000" cy="94028"/>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dirty="0"/>
          </a:p>
        </p:txBody>
      </p:sp>
      <p:sp>
        <p:nvSpPr>
          <p:cNvPr id="11" name="TextBox 10"/>
          <p:cNvSpPr txBox="1"/>
          <p:nvPr/>
        </p:nvSpPr>
        <p:spPr>
          <a:xfrm>
            <a:off x="492529" y="2777836"/>
            <a:ext cx="7722480" cy="461665"/>
          </a:xfrm>
          <a:prstGeom prst="rect">
            <a:avLst/>
          </a:prstGeom>
          <a:noFill/>
        </p:spPr>
        <p:txBody>
          <a:bodyPr wrap="square" rtlCol="0">
            <a:spAutoFit/>
          </a:bodyPr>
          <a:lstStyle/>
          <a:p>
            <a:r>
              <a:rPr lang="en-US" sz="2400" b="1" dirty="0">
                <a:solidFill>
                  <a:srgbClr val="5A336F"/>
                </a:solidFill>
                <a:latin typeface="Arial"/>
                <a:cs typeface="Arial"/>
              </a:rPr>
              <a:t>Introduction to Achievement Values</a:t>
            </a:r>
          </a:p>
        </p:txBody>
      </p:sp>
      <p:sp>
        <p:nvSpPr>
          <p:cNvPr id="12" name="TextBox 11"/>
          <p:cNvSpPr txBox="1"/>
          <p:nvPr/>
        </p:nvSpPr>
        <p:spPr>
          <a:xfrm>
            <a:off x="7565232" y="5421432"/>
            <a:ext cx="1350169" cy="300082"/>
          </a:xfrm>
          <a:prstGeom prst="rect">
            <a:avLst/>
          </a:prstGeom>
          <a:noFill/>
        </p:spPr>
        <p:txBody>
          <a:bodyPr wrap="square" rtlCol="0">
            <a:spAutoFit/>
          </a:bodyPr>
          <a:lstStyle/>
          <a:p>
            <a:r>
              <a:rPr lang="en-US" sz="1350" dirty="0">
                <a:solidFill>
                  <a:schemeClr val="bg1"/>
                </a:solidFill>
                <a:latin typeface="Arial" panose="020B0604020202020204" pitchFamily="34" charset="0"/>
                <a:cs typeface="Arial" panose="020B0604020202020204" pitchFamily="34" charset="0"/>
              </a:rPr>
              <a:t>January 2015</a:t>
            </a:r>
          </a:p>
        </p:txBody>
      </p:sp>
      <p:pic>
        <p:nvPicPr>
          <p:cNvPr id="2" name="Picture 1" descr="NYS_DOH_MedicaidRedesign_purpl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6410" y="1053264"/>
            <a:ext cx="3278071" cy="515854"/>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142431"/>
            <a:ext cx="1114425" cy="866978"/>
          </a:xfrm>
          <a:prstGeom prst="rect">
            <a:avLst/>
          </a:prstGeom>
        </p:spPr>
      </p:pic>
    </p:spTree>
    <p:extLst>
      <p:ext uri="{BB962C8B-B14F-4D97-AF65-F5344CB8AC3E}">
        <p14:creationId xmlns:p14="http://schemas.microsoft.com/office/powerpoint/2010/main" val="26965241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5391"/>
            <a:ext cx="9144000" cy="292239"/>
          </a:xfrm>
          <a:prstGeom prst="rect">
            <a:avLst/>
          </a:prstGeom>
          <a:solidFill>
            <a:srgbClr val="5A33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2B800"/>
              </a:solidFill>
            </a:endParaRPr>
          </a:p>
        </p:txBody>
      </p:sp>
      <p:sp>
        <p:nvSpPr>
          <p:cNvPr id="5" name="Rectangle 4"/>
          <p:cNvSpPr/>
          <p:nvPr/>
        </p:nvSpPr>
        <p:spPr>
          <a:xfrm>
            <a:off x="0" y="-1671"/>
            <a:ext cx="9144000" cy="113044"/>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dirty="0"/>
          </a:p>
        </p:txBody>
      </p:sp>
      <p:sp>
        <p:nvSpPr>
          <p:cNvPr id="7" name="Title 7"/>
          <p:cNvSpPr>
            <a:spLocks noGrp="1"/>
          </p:cNvSpPr>
          <p:nvPr>
            <p:ph type="title"/>
          </p:nvPr>
        </p:nvSpPr>
        <p:spPr>
          <a:xfrm>
            <a:off x="250371" y="794657"/>
            <a:ext cx="8284029" cy="391886"/>
          </a:xfrm>
        </p:spPr>
        <p:txBody>
          <a:bodyPr>
            <a:noAutofit/>
          </a:bodyPr>
          <a:lstStyle/>
          <a:p>
            <a:r>
              <a:rPr lang="en-US" sz="3000" b="1" dirty="0">
                <a:solidFill>
                  <a:srgbClr val="5A336F"/>
                </a:solidFill>
                <a:latin typeface="Arial"/>
                <a:cs typeface="Arial"/>
              </a:rPr>
              <a:t>Introduction to Achievement Values</a:t>
            </a:r>
          </a:p>
        </p:txBody>
      </p:sp>
      <p:sp>
        <p:nvSpPr>
          <p:cNvPr id="6" name="Content Placeholder 2"/>
          <p:cNvSpPr>
            <a:spLocks noGrp="1"/>
          </p:cNvSpPr>
          <p:nvPr>
            <p:ph idx="1"/>
          </p:nvPr>
        </p:nvSpPr>
        <p:spPr>
          <a:xfrm>
            <a:off x="405190" y="1573570"/>
            <a:ext cx="8206895" cy="3354450"/>
          </a:xfrm>
        </p:spPr>
        <p:txBody>
          <a:bodyPr>
            <a:noAutofit/>
          </a:bodyPr>
          <a:lstStyle/>
          <a:p>
            <a:r>
              <a:rPr lang="en-US" sz="1650" dirty="0">
                <a:latin typeface="Arial" panose="020B0604020202020204" pitchFamily="34" charset="0"/>
                <a:cs typeface="Arial" panose="020B0604020202020204" pitchFamily="34" charset="0"/>
              </a:rPr>
              <a:t>Each DSRIP project will be evaluated for performance by the Independent Assessor (IA) by examining each Domain 1 measure and/or milestone.</a:t>
            </a:r>
          </a:p>
          <a:p>
            <a:pPr lvl="1">
              <a:spcAft>
                <a:spcPts val="900"/>
              </a:spcAft>
              <a:buFont typeface="Courier New" panose="02070309020205020404" pitchFamily="49" charset="0"/>
              <a:buChar char="o"/>
            </a:pPr>
            <a:r>
              <a:rPr lang="en-US" sz="1500" dirty="0">
                <a:latin typeface="Arial" panose="020B0604020202020204" pitchFamily="34" charset="0"/>
                <a:cs typeface="Arial" panose="020B0604020202020204" pitchFamily="34" charset="0"/>
              </a:rPr>
              <a:t>Each process measure and milestone will be evaluated on whether the target or milestone was “achieved” or “not achieved”, which will be expressed as an Achievement Value (AV). </a:t>
            </a:r>
          </a:p>
          <a:p>
            <a:pPr lvl="1">
              <a:buFont typeface="Courier New" panose="02070309020205020404" pitchFamily="49" charset="0"/>
              <a:buChar char="o"/>
            </a:pPr>
            <a:r>
              <a:rPr lang="en-US" sz="1800" dirty="0">
                <a:latin typeface="Arial" panose="020B0604020202020204" pitchFamily="34" charset="0"/>
                <a:cs typeface="Arial" panose="020B0604020202020204" pitchFamily="34" charset="0"/>
              </a:rPr>
              <a:t>AV</a:t>
            </a:r>
            <a:r>
              <a:rPr lang="en-US" sz="1500" dirty="0">
                <a:latin typeface="Arial" panose="020B0604020202020204" pitchFamily="34" charset="0"/>
                <a:cs typeface="Arial" panose="020B0604020202020204" pitchFamily="34" charset="0"/>
              </a:rPr>
              <a:t> of         = “meeting or achieving” the process measure or milestone.</a:t>
            </a:r>
          </a:p>
          <a:p>
            <a:pPr marL="342900" lvl="1" indent="0">
              <a:buNone/>
            </a:pPr>
            <a:endParaRPr lang="en-US" sz="1500" dirty="0">
              <a:latin typeface="Arial" panose="020B0604020202020204" pitchFamily="34" charset="0"/>
              <a:cs typeface="Arial" panose="020B0604020202020204" pitchFamily="34" charset="0"/>
            </a:endParaRPr>
          </a:p>
          <a:p>
            <a:pPr lvl="1">
              <a:spcAft>
                <a:spcPts val="450"/>
              </a:spcAft>
              <a:buFont typeface="Courier New" panose="02070309020205020404" pitchFamily="49" charset="0"/>
              <a:buChar char="o"/>
            </a:pPr>
            <a:r>
              <a:rPr lang="en-US" sz="1800" dirty="0">
                <a:latin typeface="Arial" panose="020B0604020202020204" pitchFamily="34" charset="0"/>
                <a:cs typeface="Arial" panose="020B0604020202020204" pitchFamily="34" charset="0"/>
              </a:rPr>
              <a:t>AV</a:t>
            </a:r>
            <a:r>
              <a:rPr lang="en-US" sz="1500" dirty="0">
                <a:latin typeface="Arial" panose="020B0604020202020204" pitchFamily="34" charset="0"/>
                <a:cs typeface="Arial" panose="020B0604020202020204" pitchFamily="34" charset="0"/>
              </a:rPr>
              <a:t> of         = “not meeting or achieving” the process measure or milestone.</a:t>
            </a:r>
          </a:p>
          <a:p>
            <a:r>
              <a:rPr lang="en-US" sz="1650" dirty="0">
                <a:latin typeface="Arial" panose="020B0604020202020204" pitchFamily="34" charset="0"/>
                <a:cs typeface="Arial" panose="020B0604020202020204" pitchFamily="34" charset="0"/>
              </a:rPr>
              <a:t>The IA will be complete the evaluation process of Domain 1 process measures and milestones across every DSRIP project.</a:t>
            </a:r>
          </a:p>
          <a:p>
            <a:pPr marL="0" indent="0">
              <a:buNone/>
            </a:pPr>
            <a:endParaRPr lang="en-US" sz="1650" dirty="0">
              <a:latin typeface="Arial" panose="020B0604020202020204" pitchFamily="34" charset="0"/>
              <a:cs typeface="Arial" panose="020B0604020202020204" pitchFamily="34" charset="0"/>
            </a:endParaRPr>
          </a:p>
        </p:txBody>
      </p:sp>
      <p:sp>
        <p:nvSpPr>
          <p:cNvPr id="8" name="TextBox 7"/>
          <p:cNvSpPr txBox="1"/>
          <p:nvPr/>
        </p:nvSpPr>
        <p:spPr>
          <a:xfrm>
            <a:off x="135653" y="151464"/>
            <a:ext cx="8847574"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January 2015							              		</a:t>
            </a:r>
          </a:p>
        </p:txBody>
      </p:sp>
      <p:pic>
        <p:nvPicPr>
          <p:cNvPr id="10" name="Picture 9" descr="NYS_DOH_MedicaidRedesign_purpl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73361" y="6475315"/>
            <a:ext cx="1970639" cy="310109"/>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808" y="6443335"/>
            <a:ext cx="545523" cy="419564"/>
          </a:xfrm>
          <a:prstGeom prst="rect">
            <a:avLst/>
          </a:prstGeom>
        </p:spPr>
      </p:pic>
      <p:grpSp>
        <p:nvGrpSpPr>
          <p:cNvPr id="11" name="Group 10"/>
          <p:cNvGrpSpPr/>
          <p:nvPr/>
        </p:nvGrpSpPr>
        <p:grpSpPr>
          <a:xfrm>
            <a:off x="1501261" y="2826334"/>
            <a:ext cx="394120" cy="410549"/>
            <a:chOff x="3250182" y="3462867"/>
            <a:chExt cx="382018" cy="405677"/>
          </a:xfrm>
        </p:grpSpPr>
        <p:sp>
          <p:nvSpPr>
            <p:cNvPr id="12" name="Oval 11"/>
            <p:cNvSpPr/>
            <p:nvPr/>
          </p:nvSpPr>
          <p:spPr>
            <a:xfrm>
              <a:off x="3250182" y="3487544"/>
              <a:ext cx="381000" cy="381000"/>
            </a:xfrm>
            <a:prstGeom prst="ellipse">
              <a:avLst/>
            </a:prstGeom>
            <a:solidFill>
              <a:srgbClr val="8099C6"/>
            </a:solidFill>
            <a:ln>
              <a:solidFill>
                <a:srgbClr val="E5EAF3"/>
              </a:solidFill>
            </a:ln>
          </p:spPr>
          <p:style>
            <a:lnRef idx="2">
              <a:schemeClr val="accent1">
                <a:shade val="50000"/>
              </a:schemeClr>
            </a:lnRef>
            <a:fillRef idx="1">
              <a:schemeClr val="accent1"/>
            </a:fillRef>
            <a:effectRef idx="0">
              <a:schemeClr val="accent1"/>
            </a:effectRef>
            <a:fontRef idx="minor">
              <a:schemeClr val="lt1"/>
            </a:fontRef>
          </p:style>
          <p:txBody>
            <a:bodyPr lIns="40500" tIns="40500" rIns="40500" bIns="40500" rtlCol="0" anchor="ctr"/>
            <a:lstStyle/>
            <a:p>
              <a:pPr algn="ctr"/>
              <a:endParaRPr lang="en-US" sz="1350" b="1" i="1" dirty="0"/>
            </a:p>
          </p:txBody>
        </p:sp>
        <p:sp>
          <p:nvSpPr>
            <p:cNvPr id="13" name="Oval 12"/>
            <p:cNvSpPr/>
            <p:nvPr/>
          </p:nvSpPr>
          <p:spPr>
            <a:xfrm>
              <a:off x="3251200" y="3462867"/>
              <a:ext cx="381000" cy="3810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40500" tIns="40500" rIns="40500" bIns="40500" rtlCol="0" anchor="ctr" anchorCtr="1"/>
            <a:lstStyle/>
            <a:p>
              <a:pPr algn="ctr"/>
              <a:r>
                <a:rPr lang="en-US" sz="2700" b="1" i="1" dirty="0">
                  <a:solidFill>
                    <a:schemeClr val="accent4">
                      <a:lumMod val="50000"/>
                    </a:schemeClr>
                  </a:solidFill>
                </a:rPr>
                <a:t>1</a:t>
              </a:r>
            </a:p>
          </p:txBody>
        </p:sp>
      </p:grpSp>
      <p:grpSp>
        <p:nvGrpSpPr>
          <p:cNvPr id="14" name="Group 13"/>
          <p:cNvGrpSpPr/>
          <p:nvPr/>
        </p:nvGrpSpPr>
        <p:grpSpPr>
          <a:xfrm>
            <a:off x="1501260" y="3406001"/>
            <a:ext cx="394120" cy="410549"/>
            <a:chOff x="3250182" y="3462867"/>
            <a:chExt cx="382018" cy="405677"/>
          </a:xfrm>
        </p:grpSpPr>
        <p:sp>
          <p:nvSpPr>
            <p:cNvPr id="15" name="Oval 14"/>
            <p:cNvSpPr/>
            <p:nvPr/>
          </p:nvSpPr>
          <p:spPr>
            <a:xfrm>
              <a:off x="3250182" y="3487544"/>
              <a:ext cx="381000" cy="381000"/>
            </a:xfrm>
            <a:prstGeom prst="ellipse">
              <a:avLst/>
            </a:prstGeom>
            <a:solidFill>
              <a:srgbClr val="8099C6"/>
            </a:solidFill>
            <a:ln>
              <a:solidFill>
                <a:srgbClr val="E5EAF3"/>
              </a:solidFill>
            </a:ln>
          </p:spPr>
          <p:style>
            <a:lnRef idx="2">
              <a:schemeClr val="accent1">
                <a:shade val="50000"/>
              </a:schemeClr>
            </a:lnRef>
            <a:fillRef idx="1">
              <a:schemeClr val="accent1"/>
            </a:fillRef>
            <a:effectRef idx="0">
              <a:schemeClr val="accent1"/>
            </a:effectRef>
            <a:fontRef idx="minor">
              <a:schemeClr val="lt1"/>
            </a:fontRef>
          </p:style>
          <p:txBody>
            <a:bodyPr lIns="40500" tIns="40500" rIns="40500" bIns="40500" rtlCol="0" anchor="ctr"/>
            <a:lstStyle/>
            <a:p>
              <a:pPr algn="ctr"/>
              <a:endParaRPr lang="en-US" sz="1350" b="1" i="1" dirty="0"/>
            </a:p>
          </p:txBody>
        </p:sp>
        <p:sp>
          <p:nvSpPr>
            <p:cNvPr id="16" name="Oval 15"/>
            <p:cNvSpPr/>
            <p:nvPr/>
          </p:nvSpPr>
          <p:spPr>
            <a:xfrm>
              <a:off x="3251200" y="3462867"/>
              <a:ext cx="381000" cy="3810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40500" tIns="40500" rIns="40500" bIns="40500" rtlCol="0" anchor="ctr" anchorCtr="1"/>
            <a:lstStyle/>
            <a:p>
              <a:pPr algn="ctr"/>
              <a:r>
                <a:rPr lang="en-US" sz="2700" b="1" i="1" dirty="0">
                  <a:solidFill>
                    <a:schemeClr val="accent4">
                      <a:lumMod val="50000"/>
                    </a:schemeClr>
                  </a:solidFill>
                </a:rPr>
                <a:t>0</a:t>
              </a:r>
            </a:p>
          </p:txBody>
        </p:sp>
      </p:grpSp>
    </p:spTree>
    <p:extLst>
      <p:ext uri="{BB962C8B-B14F-4D97-AF65-F5344CB8AC3E}">
        <p14:creationId xmlns:p14="http://schemas.microsoft.com/office/powerpoint/2010/main" val="21325023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10457"/>
            <a:ext cx="9144000" cy="898954"/>
          </a:xfrm>
          <a:prstGeom prst="rect">
            <a:avLst/>
          </a:prstGeom>
          <a:solidFill>
            <a:srgbClr val="5A33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 name="Rectangle 4"/>
          <p:cNvSpPr/>
          <p:nvPr/>
        </p:nvSpPr>
        <p:spPr>
          <a:xfrm>
            <a:off x="0" y="5016427"/>
            <a:ext cx="9144000" cy="94028"/>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dirty="0"/>
          </a:p>
        </p:txBody>
      </p:sp>
      <p:sp>
        <p:nvSpPr>
          <p:cNvPr id="11" name="TextBox 10"/>
          <p:cNvSpPr txBox="1"/>
          <p:nvPr/>
        </p:nvSpPr>
        <p:spPr>
          <a:xfrm>
            <a:off x="492529" y="2777836"/>
            <a:ext cx="7722480" cy="830997"/>
          </a:xfrm>
          <a:prstGeom prst="rect">
            <a:avLst/>
          </a:prstGeom>
          <a:noFill/>
        </p:spPr>
        <p:txBody>
          <a:bodyPr wrap="square" rtlCol="0">
            <a:spAutoFit/>
          </a:bodyPr>
          <a:lstStyle/>
          <a:p>
            <a:r>
              <a:rPr lang="en-US" sz="2400" b="1" dirty="0">
                <a:solidFill>
                  <a:srgbClr val="5A336F"/>
                </a:solidFill>
                <a:latin typeface="Arial"/>
                <a:cs typeface="Arial"/>
              </a:rPr>
              <a:t>Domain 1 Process Measures &amp; Milestones with Assigned Achievement Values</a:t>
            </a:r>
          </a:p>
        </p:txBody>
      </p:sp>
      <p:sp>
        <p:nvSpPr>
          <p:cNvPr id="12" name="TextBox 11"/>
          <p:cNvSpPr txBox="1"/>
          <p:nvPr/>
        </p:nvSpPr>
        <p:spPr>
          <a:xfrm>
            <a:off x="7565232" y="5421432"/>
            <a:ext cx="1350169" cy="300082"/>
          </a:xfrm>
          <a:prstGeom prst="rect">
            <a:avLst/>
          </a:prstGeom>
          <a:noFill/>
        </p:spPr>
        <p:txBody>
          <a:bodyPr wrap="square" rtlCol="0">
            <a:spAutoFit/>
          </a:bodyPr>
          <a:lstStyle/>
          <a:p>
            <a:r>
              <a:rPr lang="en-US" sz="1350" dirty="0">
                <a:solidFill>
                  <a:schemeClr val="bg1"/>
                </a:solidFill>
                <a:latin typeface="Arial" panose="020B0604020202020204" pitchFamily="34" charset="0"/>
                <a:cs typeface="Arial" panose="020B0604020202020204" pitchFamily="34" charset="0"/>
              </a:rPr>
              <a:t>January 2015</a:t>
            </a:r>
          </a:p>
        </p:txBody>
      </p:sp>
      <p:pic>
        <p:nvPicPr>
          <p:cNvPr id="2" name="Picture 1" descr="NYS_DOH_MedicaidRedesign_purpl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6410" y="1053264"/>
            <a:ext cx="3278071" cy="515854"/>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142431"/>
            <a:ext cx="1114425" cy="866978"/>
          </a:xfrm>
          <a:prstGeom prst="rect">
            <a:avLst/>
          </a:prstGeom>
        </p:spPr>
      </p:pic>
    </p:spTree>
    <p:extLst>
      <p:ext uri="{BB962C8B-B14F-4D97-AF65-F5344CB8AC3E}">
        <p14:creationId xmlns:p14="http://schemas.microsoft.com/office/powerpoint/2010/main" val="15327521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7062"/>
            <a:ext cx="9144000" cy="292239"/>
          </a:xfrm>
          <a:prstGeom prst="rect">
            <a:avLst/>
          </a:prstGeom>
          <a:solidFill>
            <a:srgbClr val="5A33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2B800"/>
              </a:solidFill>
            </a:endParaRPr>
          </a:p>
        </p:txBody>
      </p:sp>
      <p:sp>
        <p:nvSpPr>
          <p:cNvPr id="5" name="Rectangle 4"/>
          <p:cNvSpPr/>
          <p:nvPr/>
        </p:nvSpPr>
        <p:spPr>
          <a:xfrm>
            <a:off x="0" y="0"/>
            <a:ext cx="9144000" cy="113044"/>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dirty="0"/>
          </a:p>
        </p:txBody>
      </p:sp>
      <p:sp>
        <p:nvSpPr>
          <p:cNvPr id="7" name="Title 7"/>
          <p:cNvSpPr>
            <a:spLocks noGrp="1"/>
          </p:cNvSpPr>
          <p:nvPr>
            <p:ph type="title"/>
          </p:nvPr>
        </p:nvSpPr>
        <p:spPr>
          <a:xfrm>
            <a:off x="250371" y="794657"/>
            <a:ext cx="8284029" cy="414505"/>
          </a:xfrm>
        </p:spPr>
        <p:txBody>
          <a:bodyPr anchor="t">
            <a:noAutofit/>
          </a:bodyPr>
          <a:lstStyle/>
          <a:p>
            <a:r>
              <a:rPr lang="en-US" sz="3000" b="1" dirty="0" smtClean="0">
                <a:solidFill>
                  <a:srgbClr val="503278"/>
                </a:solidFill>
                <a:latin typeface="Arial" panose="020B0604020202020204" pitchFamily="34" charset="0"/>
                <a:cs typeface="Arial" panose="020B0604020202020204" pitchFamily="34" charset="0"/>
              </a:rPr>
              <a:t>Overview of Domain 1 Process Measures</a:t>
            </a:r>
            <a:endParaRPr lang="en-US" sz="3000" b="1" dirty="0">
              <a:solidFill>
                <a:srgbClr val="503278"/>
              </a:solidFill>
              <a:latin typeface="Arial" panose="020B0604020202020204" pitchFamily="34" charset="0"/>
              <a:cs typeface="Arial" panose="020B0604020202020204" pitchFamily="34" charset="0"/>
            </a:endParaRPr>
          </a:p>
        </p:txBody>
      </p:sp>
      <p:sp>
        <p:nvSpPr>
          <p:cNvPr id="6" name="Content Placeholder 2"/>
          <p:cNvSpPr>
            <a:spLocks noGrp="1"/>
          </p:cNvSpPr>
          <p:nvPr>
            <p:ph idx="1"/>
          </p:nvPr>
        </p:nvSpPr>
        <p:spPr>
          <a:xfrm>
            <a:off x="135653" y="1458686"/>
            <a:ext cx="8572361" cy="957943"/>
          </a:xfrm>
        </p:spPr>
        <p:txBody>
          <a:bodyPr>
            <a:noAutofit/>
          </a:bodyPr>
          <a:lstStyle/>
          <a:p>
            <a:pPr lvl="0"/>
            <a:r>
              <a:rPr lang="en-US" sz="1800" dirty="0">
                <a:latin typeface="Arial" panose="020B0604020202020204" pitchFamily="34" charset="0"/>
                <a:cs typeface="Arial" panose="020B0604020202020204" pitchFamily="34" charset="0"/>
              </a:rPr>
              <a:t>Domain 1 Process Measures that will be evaluated for AV and therefore equate to DSRIP payments can be categorized into the following three categories:</a:t>
            </a:r>
          </a:p>
          <a:p>
            <a:endParaRPr lang="en-US" sz="1650" dirty="0">
              <a:latin typeface="Arial" panose="020B0604020202020204" pitchFamily="34" charset="0"/>
              <a:cs typeface="Arial" panose="020B0604020202020204" pitchFamily="34" charset="0"/>
            </a:endParaRPr>
          </a:p>
        </p:txBody>
      </p:sp>
      <p:sp>
        <p:nvSpPr>
          <p:cNvPr id="8" name="TextBox 7"/>
          <p:cNvSpPr txBox="1"/>
          <p:nvPr/>
        </p:nvSpPr>
        <p:spPr>
          <a:xfrm>
            <a:off x="135653" y="153135"/>
            <a:ext cx="8847574"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January </a:t>
            </a:r>
            <a:r>
              <a:rPr lang="en-US" sz="900" dirty="0" smtClean="0">
                <a:solidFill>
                  <a:schemeClr val="bg1"/>
                </a:solidFill>
                <a:latin typeface="Arial" panose="020B0604020202020204" pitchFamily="34" charset="0"/>
                <a:cs typeface="Arial" panose="020B0604020202020204" pitchFamily="34" charset="0"/>
              </a:rPr>
              <a:t>2015</a:t>
            </a:r>
            <a:endParaRPr lang="en-US" sz="900" dirty="0">
              <a:solidFill>
                <a:schemeClr val="bg1"/>
              </a:solidFill>
              <a:latin typeface="Arial" panose="020B0604020202020204" pitchFamily="34" charset="0"/>
              <a:cs typeface="Arial" panose="020B0604020202020204" pitchFamily="34" charset="0"/>
            </a:endParaRPr>
          </a:p>
        </p:txBody>
      </p:sp>
      <p:pic>
        <p:nvPicPr>
          <p:cNvPr id="10" name="Picture 9" descr="NYS_DOH_MedicaidRedesign_purpl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68553" y="6386052"/>
            <a:ext cx="1970639" cy="310109"/>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54072"/>
            <a:ext cx="545523" cy="419564"/>
          </a:xfrm>
          <a:prstGeom prst="rect">
            <a:avLst/>
          </a:prstGeom>
        </p:spPr>
      </p:pic>
      <p:graphicFrame>
        <p:nvGraphicFramePr>
          <p:cNvPr id="2" name="Diagram 1"/>
          <p:cNvGraphicFramePr/>
          <p:nvPr>
            <p:extLst>
              <p:ext uri="{D42A27DB-BD31-4B8C-83A1-F6EECF244321}">
                <p14:modId xmlns:p14="http://schemas.microsoft.com/office/powerpoint/2010/main" val="646542230"/>
              </p:ext>
            </p:extLst>
          </p:nvPr>
        </p:nvGraphicFramePr>
        <p:xfrm>
          <a:off x="730668" y="2370510"/>
          <a:ext cx="6083301" cy="259714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Left-Right Arrow 2"/>
          <p:cNvSpPr/>
          <p:nvPr/>
        </p:nvSpPr>
        <p:spPr>
          <a:xfrm>
            <a:off x="2864270" y="4910509"/>
            <a:ext cx="3917529" cy="4064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TextBox 10"/>
          <p:cNvSpPr txBox="1"/>
          <p:nvPr/>
        </p:nvSpPr>
        <p:spPr>
          <a:xfrm>
            <a:off x="2864270" y="4993059"/>
            <a:ext cx="3917529" cy="261610"/>
          </a:xfrm>
          <a:prstGeom prst="rect">
            <a:avLst/>
          </a:prstGeom>
          <a:noFill/>
        </p:spPr>
        <p:txBody>
          <a:bodyPr wrap="square" rtlCol="0">
            <a:spAutoFit/>
          </a:bodyPr>
          <a:lstStyle/>
          <a:p>
            <a:r>
              <a:rPr lang="en-US" sz="1100" b="1" dirty="0">
                <a:solidFill>
                  <a:schemeClr val="bg1"/>
                </a:solidFill>
                <a:latin typeface="Arial" panose="020B0604020202020204" pitchFamily="34" charset="0"/>
                <a:cs typeface="Arial" panose="020B0604020202020204" pitchFamily="34" charset="0"/>
              </a:rPr>
              <a:t>Ongoing &amp; Continuous Process Measures for Payment</a:t>
            </a:r>
          </a:p>
        </p:txBody>
      </p:sp>
      <p:sp>
        <p:nvSpPr>
          <p:cNvPr id="12" name="Rectangular Callout 11"/>
          <p:cNvSpPr/>
          <p:nvPr/>
        </p:nvSpPr>
        <p:spPr>
          <a:xfrm>
            <a:off x="7252120" y="3580504"/>
            <a:ext cx="1536700" cy="1361754"/>
          </a:xfrm>
          <a:prstGeom prst="wedgeRectCallout">
            <a:avLst>
              <a:gd name="adj1" fmla="val -91550"/>
              <a:gd name="adj2" fmla="val 15558"/>
            </a:avLst>
          </a:prstGeom>
          <a:solidFill>
            <a:srgbClr val="7658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200" dirty="0">
                <a:latin typeface="Arial" panose="020B0604020202020204" pitchFamily="34" charset="0"/>
                <a:cs typeface="Arial" panose="020B0604020202020204" pitchFamily="34" charset="0"/>
              </a:rPr>
              <a:t>These measures directly tie to the commitments PPSs have made in the DSRIP Project Plan Application around Scale &amp; Speed.</a:t>
            </a:r>
          </a:p>
        </p:txBody>
      </p:sp>
    </p:spTree>
    <p:extLst>
      <p:ext uri="{BB962C8B-B14F-4D97-AF65-F5344CB8AC3E}">
        <p14:creationId xmlns:p14="http://schemas.microsoft.com/office/powerpoint/2010/main" val="21278745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7062"/>
            <a:ext cx="9144000" cy="292239"/>
          </a:xfrm>
          <a:prstGeom prst="rect">
            <a:avLst/>
          </a:prstGeom>
          <a:solidFill>
            <a:srgbClr val="5A33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2B800"/>
              </a:solidFill>
            </a:endParaRPr>
          </a:p>
        </p:txBody>
      </p:sp>
      <p:sp>
        <p:nvSpPr>
          <p:cNvPr id="5" name="Rectangle 4"/>
          <p:cNvSpPr/>
          <p:nvPr/>
        </p:nvSpPr>
        <p:spPr>
          <a:xfrm>
            <a:off x="0" y="0"/>
            <a:ext cx="9144000" cy="113044"/>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dirty="0"/>
          </a:p>
        </p:txBody>
      </p:sp>
      <p:sp>
        <p:nvSpPr>
          <p:cNvPr id="6" name="Content Placeholder 2"/>
          <p:cNvSpPr>
            <a:spLocks noGrp="1"/>
          </p:cNvSpPr>
          <p:nvPr>
            <p:ph idx="1"/>
          </p:nvPr>
        </p:nvSpPr>
        <p:spPr>
          <a:xfrm>
            <a:off x="250371" y="1360715"/>
            <a:ext cx="8457643" cy="925286"/>
          </a:xfrm>
        </p:spPr>
        <p:txBody>
          <a:bodyPr>
            <a:noAutofit/>
          </a:bodyPr>
          <a:lstStyle/>
          <a:p>
            <a:pPr lvl="0"/>
            <a:r>
              <a:rPr lang="en-US" sz="1600" dirty="0">
                <a:latin typeface="Arial" panose="020B0604020202020204" pitchFamily="34" charset="0"/>
                <a:cs typeface="Arial" panose="020B0604020202020204" pitchFamily="34" charset="0"/>
              </a:rPr>
              <a:t>Domain 1 Organizational Specific Process Measures will have multiple metrics, as shown in the example below for Workforce, that will be evaluated to determine if the PPS has met the process measure to receive the Achievement Value.</a:t>
            </a:r>
          </a:p>
          <a:p>
            <a:endParaRPr lang="en-US" sz="1650" dirty="0">
              <a:latin typeface="Arial" panose="020B0604020202020204" pitchFamily="34" charset="0"/>
              <a:cs typeface="Arial" panose="020B0604020202020204" pitchFamily="34" charset="0"/>
            </a:endParaRPr>
          </a:p>
        </p:txBody>
      </p:sp>
      <p:sp>
        <p:nvSpPr>
          <p:cNvPr id="8" name="TextBox 7"/>
          <p:cNvSpPr txBox="1"/>
          <p:nvPr/>
        </p:nvSpPr>
        <p:spPr>
          <a:xfrm>
            <a:off x="135653" y="153135"/>
            <a:ext cx="8847574" cy="3693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January 2015							              		                                                    8</a:t>
            </a:r>
          </a:p>
        </p:txBody>
      </p:sp>
      <p:pic>
        <p:nvPicPr>
          <p:cNvPr id="10" name="Picture 9" descr="NYS_DOH_MedicaidRedesign_purpl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59062" y="6320738"/>
            <a:ext cx="1970639" cy="310109"/>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91" y="6288758"/>
            <a:ext cx="545523" cy="419564"/>
          </a:xfrm>
          <a:prstGeom prst="rect">
            <a:avLst/>
          </a:prstGeom>
        </p:spPr>
      </p:pic>
      <p:graphicFrame>
        <p:nvGraphicFramePr>
          <p:cNvPr id="2" name="Diagram 1"/>
          <p:cNvGraphicFramePr/>
          <p:nvPr>
            <p:extLst>
              <p:ext uri="{D42A27DB-BD31-4B8C-83A1-F6EECF244321}">
                <p14:modId xmlns:p14="http://schemas.microsoft.com/office/powerpoint/2010/main" val="10256314"/>
              </p:ext>
            </p:extLst>
          </p:nvPr>
        </p:nvGraphicFramePr>
        <p:xfrm>
          <a:off x="985252" y="2460173"/>
          <a:ext cx="6083301" cy="259714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2" name="Rectangular Callout 11"/>
          <p:cNvSpPr/>
          <p:nvPr/>
        </p:nvSpPr>
        <p:spPr>
          <a:xfrm>
            <a:off x="7493001" y="3592286"/>
            <a:ext cx="1536700" cy="1724619"/>
          </a:xfrm>
          <a:prstGeom prst="wedgeRectCallout">
            <a:avLst>
              <a:gd name="adj1" fmla="val -92967"/>
              <a:gd name="adj2" fmla="val 20575"/>
            </a:avLst>
          </a:prstGeom>
          <a:solidFill>
            <a:srgbClr val="7658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200" dirty="0">
                <a:latin typeface="Arial" panose="020B0604020202020204" pitchFamily="34" charset="0"/>
                <a:cs typeface="Arial" panose="020B0604020202020204" pitchFamily="34" charset="0"/>
              </a:rPr>
              <a:t>The PPS will need to meet the requirements in each of these three areas in order to receive the AV of 1 for Workforce in each payment period. </a:t>
            </a:r>
          </a:p>
        </p:txBody>
      </p:sp>
      <p:sp>
        <p:nvSpPr>
          <p:cNvPr id="13" name="Title 7"/>
          <p:cNvSpPr>
            <a:spLocks noGrp="1"/>
          </p:cNvSpPr>
          <p:nvPr>
            <p:ph type="title"/>
          </p:nvPr>
        </p:nvSpPr>
        <p:spPr>
          <a:xfrm>
            <a:off x="250371" y="794657"/>
            <a:ext cx="8284029" cy="391886"/>
          </a:xfrm>
        </p:spPr>
        <p:txBody>
          <a:bodyPr vert="horz" lIns="91440" tIns="45720" rIns="91440" bIns="45720" rtlCol="0" anchor="t">
            <a:noAutofit/>
          </a:bodyPr>
          <a:lstStyle/>
          <a:p>
            <a:r>
              <a:rPr lang="en-US" sz="3000" b="1" dirty="0">
                <a:solidFill>
                  <a:srgbClr val="503278"/>
                </a:solidFill>
                <a:latin typeface="Arial" panose="020B0604020202020204" pitchFamily="34" charset="0"/>
                <a:cs typeface="Arial" panose="020B0604020202020204" pitchFamily="34" charset="0"/>
              </a:rPr>
              <a:t>Overview of Domain 1 Process Measures</a:t>
            </a:r>
          </a:p>
        </p:txBody>
      </p:sp>
    </p:spTree>
    <p:extLst>
      <p:ext uri="{BB962C8B-B14F-4D97-AF65-F5344CB8AC3E}">
        <p14:creationId xmlns:p14="http://schemas.microsoft.com/office/powerpoint/2010/main" val="23657088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2431"/>
            <a:ext cx="9144000" cy="292239"/>
          </a:xfrm>
          <a:prstGeom prst="rect">
            <a:avLst/>
          </a:prstGeom>
          <a:solidFill>
            <a:srgbClr val="5A33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2B800"/>
              </a:solidFill>
            </a:endParaRPr>
          </a:p>
        </p:txBody>
      </p:sp>
      <p:sp>
        <p:nvSpPr>
          <p:cNvPr id="5" name="Rectangle 4"/>
          <p:cNvSpPr/>
          <p:nvPr/>
        </p:nvSpPr>
        <p:spPr>
          <a:xfrm>
            <a:off x="0" y="-4631"/>
            <a:ext cx="9144000" cy="113044"/>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dirty="0"/>
          </a:p>
        </p:txBody>
      </p:sp>
      <p:sp>
        <p:nvSpPr>
          <p:cNvPr id="8" name="TextBox 7"/>
          <p:cNvSpPr txBox="1"/>
          <p:nvPr/>
        </p:nvSpPr>
        <p:spPr>
          <a:xfrm>
            <a:off x="135653" y="148504"/>
            <a:ext cx="8847574"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January 2015	</a:t>
            </a:r>
          </a:p>
        </p:txBody>
      </p:sp>
      <p:pic>
        <p:nvPicPr>
          <p:cNvPr id="10" name="Picture 9" descr="NYS_DOH_MedicaidRedesign_purpl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68553" y="6410113"/>
            <a:ext cx="1970639" cy="310109"/>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78133"/>
            <a:ext cx="545523" cy="419564"/>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848550327"/>
              </p:ext>
            </p:extLst>
          </p:nvPr>
        </p:nvGraphicFramePr>
        <p:xfrm>
          <a:off x="390401" y="1479453"/>
          <a:ext cx="6396324" cy="3837456"/>
        </p:xfrm>
        <a:graphic>
          <a:graphicData uri="http://schemas.openxmlformats.org/drawingml/2006/table">
            <a:tbl>
              <a:tblPr firstRow="1" firstCol="1" bandRow="1">
                <a:tableStyleId>{F5AB1C69-6EDB-4FF4-983F-18BD219EF322}</a:tableStyleId>
              </a:tblPr>
              <a:tblGrid>
                <a:gridCol w="2354288"/>
                <a:gridCol w="842576"/>
                <a:gridCol w="566412"/>
                <a:gridCol w="658262"/>
                <a:gridCol w="658262"/>
                <a:gridCol w="658262"/>
                <a:gridCol w="658262"/>
              </a:tblGrid>
              <a:tr h="323861">
                <a:tc>
                  <a:txBody>
                    <a:bodyPr/>
                    <a:lstStyle/>
                    <a:p>
                      <a:pPr marL="0" marR="0">
                        <a:lnSpc>
                          <a:spcPct val="107000"/>
                        </a:lnSpc>
                        <a:spcBef>
                          <a:spcPts val="0"/>
                        </a:spcBef>
                        <a:spcAft>
                          <a:spcPts val="0"/>
                        </a:spcAft>
                      </a:pPr>
                      <a:r>
                        <a:rPr lang="en-US" sz="900" dirty="0">
                          <a:effectLst/>
                        </a:rPr>
                        <a:t>Process Measure Type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One-Time/</a:t>
                      </a:r>
                    </a:p>
                    <a:p>
                      <a:pPr marL="0" marR="0" algn="ctr">
                        <a:lnSpc>
                          <a:spcPct val="107000"/>
                        </a:lnSpc>
                        <a:spcBef>
                          <a:spcPts val="0"/>
                        </a:spcBef>
                        <a:spcAft>
                          <a:spcPts val="0"/>
                        </a:spcAft>
                      </a:pPr>
                      <a:r>
                        <a:rPr lang="en-US" sz="900" dirty="0">
                          <a:effectLst/>
                        </a:rPr>
                        <a:t>Ongoing</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DY1</a:t>
                      </a:r>
                    </a:p>
                    <a:p>
                      <a:pPr marL="0" marR="0" algn="ctr">
                        <a:lnSpc>
                          <a:spcPct val="107000"/>
                        </a:lnSpc>
                        <a:spcBef>
                          <a:spcPts val="0"/>
                        </a:spcBef>
                        <a:spcAft>
                          <a:spcPts val="0"/>
                        </a:spcAft>
                      </a:pPr>
                      <a:r>
                        <a:rPr lang="en-US" sz="900" dirty="0">
                          <a:effectLst/>
                        </a:rPr>
                        <a:t>Pmt1</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DY1</a:t>
                      </a:r>
                    </a:p>
                    <a:p>
                      <a:pPr marL="0" marR="0" algn="ctr">
                        <a:lnSpc>
                          <a:spcPct val="107000"/>
                        </a:lnSpc>
                        <a:spcBef>
                          <a:spcPts val="0"/>
                        </a:spcBef>
                        <a:spcAft>
                          <a:spcPts val="0"/>
                        </a:spcAft>
                      </a:pPr>
                      <a:r>
                        <a:rPr lang="en-US" sz="900" dirty="0">
                          <a:effectLst/>
                        </a:rPr>
                        <a:t>Pmt2</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DY1</a:t>
                      </a:r>
                    </a:p>
                    <a:p>
                      <a:pPr marL="0" marR="0" algn="ctr">
                        <a:lnSpc>
                          <a:spcPct val="107000"/>
                        </a:lnSpc>
                        <a:spcBef>
                          <a:spcPts val="0"/>
                        </a:spcBef>
                        <a:spcAft>
                          <a:spcPts val="0"/>
                        </a:spcAft>
                      </a:pPr>
                      <a:r>
                        <a:rPr lang="en-US" sz="900" dirty="0">
                          <a:effectLst/>
                        </a:rPr>
                        <a:t>Pmt3</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smtClean="0">
                          <a:effectLst/>
                        </a:rPr>
                        <a:t>DY2</a:t>
                      </a:r>
                      <a:endParaRPr lang="en-US" sz="900" dirty="0">
                        <a:effectLst/>
                      </a:endParaRPr>
                    </a:p>
                    <a:p>
                      <a:pPr marL="0" marR="0" algn="ctr">
                        <a:lnSpc>
                          <a:spcPct val="107000"/>
                        </a:lnSpc>
                        <a:spcBef>
                          <a:spcPts val="0"/>
                        </a:spcBef>
                        <a:spcAft>
                          <a:spcPts val="0"/>
                        </a:spcAft>
                      </a:pPr>
                      <a:r>
                        <a:rPr lang="en-US" sz="900" dirty="0">
                          <a:effectLst/>
                        </a:rPr>
                        <a:t>Pmt1</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smtClean="0">
                          <a:effectLst/>
                        </a:rPr>
                        <a:t>DY2</a:t>
                      </a:r>
                      <a:endParaRPr lang="en-US" sz="900" dirty="0">
                        <a:effectLst/>
                      </a:endParaRPr>
                    </a:p>
                    <a:p>
                      <a:pPr marL="0" marR="0" algn="ctr">
                        <a:lnSpc>
                          <a:spcPct val="107000"/>
                        </a:lnSpc>
                        <a:spcBef>
                          <a:spcPts val="0"/>
                        </a:spcBef>
                        <a:spcAft>
                          <a:spcPts val="0"/>
                        </a:spcAft>
                      </a:pPr>
                      <a:r>
                        <a:rPr lang="en-US" sz="900" dirty="0">
                          <a:effectLst/>
                        </a:rPr>
                        <a:t>Pmt2</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r>
              <a:tr h="144941">
                <a:tc>
                  <a:txBody>
                    <a:bodyPr/>
                    <a:lstStyle/>
                    <a:p>
                      <a:pPr marL="0" marR="0">
                        <a:lnSpc>
                          <a:spcPct val="107000"/>
                        </a:lnSpc>
                        <a:spcBef>
                          <a:spcPts val="0"/>
                        </a:spcBef>
                        <a:spcAft>
                          <a:spcPts val="0"/>
                        </a:spcAft>
                      </a:pPr>
                      <a:r>
                        <a:rPr lang="en-US" sz="900" dirty="0">
                          <a:effectLst/>
                        </a:rPr>
                        <a:t>Project Plan Application Approval</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One-time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1</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N/A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N/A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N/A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N/A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r>
              <a:tr h="144941">
                <a:tc>
                  <a:txBody>
                    <a:bodyPr/>
                    <a:lstStyle/>
                    <a:p>
                      <a:pPr marL="0" marR="0">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r>
              <a:tr h="144941">
                <a:tc>
                  <a:txBody>
                    <a:bodyPr/>
                    <a:lstStyle/>
                    <a:p>
                      <a:pPr marL="0" marR="0">
                        <a:lnSpc>
                          <a:spcPct val="107000"/>
                        </a:lnSpc>
                        <a:spcBef>
                          <a:spcPts val="0"/>
                        </a:spcBef>
                        <a:spcAft>
                          <a:spcPts val="0"/>
                        </a:spcAft>
                      </a:pPr>
                      <a:r>
                        <a:rPr lang="en-US" sz="900" dirty="0">
                          <a:effectLst/>
                        </a:rPr>
                        <a:t>Organizational Process Measures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r>
              <a:tr h="144941">
                <a:tc>
                  <a:txBody>
                    <a:bodyPr/>
                    <a:lstStyle/>
                    <a:p>
                      <a:pPr marL="0" marR="0">
                        <a:lnSpc>
                          <a:spcPct val="107000"/>
                        </a:lnSpc>
                        <a:spcBef>
                          <a:spcPts val="0"/>
                        </a:spcBef>
                        <a:spcAft>
                          <a:spcPts val="0"/>
                        </a:spcAft>
                      </a:pPr>
                      <a:r>
                        <a:rPr lang="en-US" sz="900" dirty="0">
                          <a:effectLst/>
                        </a:rPr>
                        <a:t>Governance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r>
              <a:tr h="144941">
                <a:tc>
                  <a:txBody>
                    <a:bodyPr/>
                    <a:lstStyle/>
                    <a:p>
                      <a:pPr marL="0" marR="0">
                        <a:lnSpc>
                          <a:spcPct val="107000"/>
                        </a:lnSpc>
                        <a:spcBef>
                          <a:spcPts val="0"/>
                        </a:spcBef>
                        <a:spcAft>
                          <a:spcPts val="0"/>
                        </a:spcAft>
                      </a:pPr>
                      <a:r>
                        <a:rPr lang="en-US" sz="900" dirty="0">
                          <a:effectLst/>
                        </a:rPr>
                        <a:t>    Implementation Plan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One-time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N/A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1</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N/A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N/A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N/A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r>
              <a:tr h="144941">
                <a:tc>
                  <a:txBody>
                    <a:bodyPr/>
                    <a:lstStyle/>
                    <a:p>
                      <a:pPr marL="0" marR="0">
                        <a:lnSpc>
                          <a:spcPct val="107000"/>
                        </a:lnSpc>
                        <a:spcBef>
                          <a:spcPts val="0"/>
                        </a:spcBef>
                        <a:spcAft>
                          <a:spcPts val="0"/>
                        </a:spcAft>
                      </a:pPr>
                      <a:r>
                        <a:rPr lang="en-US" sz="900" dirty="0">
                          <a:effectLst/>
                        </a:rPr>
                        <a:t>    Quarterly Progress Reports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Ongoing</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N/A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N/A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1</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1</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1</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r>
              <a:tr h="144941">
                <a:tc>
                  <a:txBody>
                    <a:bodyPr/>
                    <a:lstStyle/>
                    <a:p>
                      <a:pPr marL="0" marR="0">
                        <a:lnSpc>
                          <a:spcPct val="107000"/>
                        </a:lnSpc>
                        <a:spcBef>
                          <a:spcPts val="0"/>
                        </a:spcBef>
                        <a:spcAft>
                          <a:spcPts val="0"/>
                        </a:spcAft>
                      </a:pPr>
                      <a:r>
                        <a:rPr lang="en-US" sz="900" dirty="0">
                          <a:effectLst/>
                        </a:rPr>
                        <a:t>Workforce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r>
              <a:tr h="144941">
                <a:tc>
                  <a:txBody>
                    <a:bodyPr/>
                    <a:lstStyle/>
                    <a:p>
                      <a:pPr marL="0" marR="0">
                        <a:lnSpc>
                          <a:spcPct val="107000"/>
                        </a:lnSpc>
                        <a:spcBef>
                          <a:spcPts val="0"/>
                        </a:spcBef>
                        <a:spcAft>
                          <a:spcPts val="0"/>
                        </a:spcAft>
                      </a:pPr>
                      <a:r>
                        <a:rPr lang="en-US" sz="900" dirty="0">
                          <a:effectLst/>
                        </a:rPr>
                        <a:t>    Implementation Plan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One-time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N/A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1</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N/A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N/A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N/A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r>
              <a:tr h="144941">
                <a:tc>
                  <a:txBody>
                    <a:bodyPr/>
                    <a:lstStyle/>
                    <a:p>
                      <a:pPr marL="0" marR="0">
                        <a:lnSpc>
                          <a:spcPct val="107000"/>
                        </a:lnSpc>
                        <a:spcBef>
                          <a:spcPts val="0"/>
                        </a:spcBef>
                        <a:spcAft>
                          <a:spcPts val="0"/>
                        </a:spcAft>
                      </a:pPr>
                      <a:r>
                        <a:rPr lang="en-US" sz="900" dirty="0">
                          <a:effectLst/>
                        </a:rPr>
                        <a:t>    Quarterly Progress Reports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Ongoing</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N/A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N/A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1</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1</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1</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r>
              <a:tr h="144941">
                <a:tc>
                  <a:txBody>
                    <a:bodyPr/>
                    <a:lstStyle/>
                    <a:p>
                      <a:pPr marL="0" marR="0">
                        <a:lnSpc>
                          <a:spcPct val="107000"/>
                        </a:lnSpc>
                        <a:spcBef>
                          <a:spcPts val="0"/>
                        </a:spcBef>
                        <a:spcAft>
                          <a:spcPts val="0"/>
                        </a:spcAft>
                      </a:pPr>
                      <a:r>
                        <a:rPr lang="en-US" sz="900" dirty="0">
                          <a:effectLst/>
                        </a:rPr>
                        <a:t>Cultural Competency/Health Literacy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r>
              <a:tr h="144941">
                <a:tc>
                  <a:txBody>
                    <a:bodyPr/>
                    <a:lstStyle/>
                    <a:p>
                      <a:pPr marL="0" marR="0">
                        <a:lnSpc>
                          <a:spcPct val="107000"/>
                        </a:lnSpc>
                        <a:spcBef>
                          <a:spcPts val="0"/>
                        </a:spcBef>
                        <a:spcAft>
                          <a:spcPts val="0"/>
                        </a:spcAft>
                      </a:pPr>
                      <a:r>
                        <a:rPr lang="en-US" sz="900" dirty="0">
                          <a:effectLst/>
                        </a:rPr>
                        <a:t>    Implementation Plan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One-time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N/A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1</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N/A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N/A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N/A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r>
              <a:tr h="144941">
                <a:tc>
                  <a:txBody>
                    <a:bodyPr/>
                    <a:lstStyle/>
                    <a:p>
                      <a:pPr marL="0" marR="0">
                        <a:lnSpc>
                          <a:spcPct val="107000"/>
                        </a:lnSpc>
                        <a:spcBef>
                          <a:spcPts val="0"/>
                        </a:spcBef>
                        <a:spcAft>
                          <a:spcPts val="0"/>
                        </a:spcAft>
                      </a:pPr>
                      <a:r>
                        <a:rPr lang="en-US" sz="900" dirty="0">
                          <a:effectLst/>
                        </a:rPr>
                        <a:t>    Quarterly Progress Reports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Ongoing</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N/A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N/A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1</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1</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1</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r>
              <a:tr h="144941">
                <a:tc>
                  <a:txBody>
                    <a:bodyPr/>
                    <a:lstStyle/>
                    <a:p>
                      <a:pPr marL="0" marR="0">
                        <a:lnSpc>
                          <a:spcPct val="107000"/>
                        </a:lnSpc>
                        <a:spcBef>
                          <a:spcPts val="0"/>
                        </a:spcBef>
                        <a:spcAft>
                          <a:spcPts val="0"/>
                        </a:spcAft>
                      </a:pPr>
                      <a:r>
                        <a:rPr lang="en-US" sz="900" dirty="0">
                          <a:effectLst/>
                        </a:rPr>
                        <a:t>Financial Sustainability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r>
              <a:tr h="144941">
                <a:tc>
                  <a:txBody>
                    <a:bodyPr/>
                    <a:lstStyle/>
                    <a:p>
                      <a:pPr marL="0" marR="0">
                        <a:lnSpc>
                          <a:spcPct val="107000"/>
                        </a:lnSpc>
                        <a:spcBef>
                          <a:spcPts val="0"/>
                        </a:spcBef>
                        <a:spcAft>
                          <a:spcPts val="0"/>
                        </a:spcAft>
                      </a:pPr>
                      <a:r>
                        <a:rPr lang="en-US" sz="900" dirty="0">
                          <a:effectLst/>
                        </a:rPr>
                        <a:t>    Implementation Plan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One-time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N/A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1</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N/A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N/A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N/A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r>
              <a:tr h="144941">
                <a:tc>
                  <a:txBody>
                    <a:bodyPr/>
                    <a:lstStyle/>
                    <a:p>
                      <a:pPr marL="0" marR="0">
                        <a:lnSpc>
                          <a:spcPct val="107000"/>
                        </a:lnSpc>
                        <a:spcBef>
                          <a:spcPts val="0"/>
                        </a:spcBef>
                        <a:spcAft>
                          <a:spcPts val="0"/>
                        </a:spcAft>
                      </a:pPr>
                      <a:r>
                        <a:rPr lang="en-US" sz="900" dirty="0">
                          <a:effectLst/>
                        </a:rPr>
                        <a:t>    Quarterly Progress Reports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Ongoing</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N/A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N/A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1</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1</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1</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r>
              <a:tr h="144941">
                <a:tc>
                  <a:txBody>
                    <a:bodyPr/>
                    <a:lstStyle/>
                    <a:p>
                      <a:pPr marL="0" marR="0">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r>
              <a:tr h="285118">
                <a:tc>
                  <a:txBody>
                    <a:bodyPr/>
                    <a:lstStyle/>
                    <a:p>
                      <a:pPr marL="0" marR="0">
                        <a:lnSpc>
                          <a:spcPct val="107000"/>
                        </a:lnSpc>
                        <a:spcBef>
                          <a:spcPts val="0"/>
                        </a:spcBef>
                        <a:spcAft>
                          <a:spcPts val="0"/>
                        </a:spcAft>
                      </a:pPr>
                      <a:r>
                        <a:rPr lang="en-US" sz="900" dirty="0">
                          <a:effectLst/>
                        </a:rPr>
                        <a:t>DSRIP Project Specific Process Measures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r>
              <a:tr h="144941">
                <a:tc>
                  <a:txBody>
                    <a:bodyPr/>
                    <a:lstStyle/>
                    <a:p>
                      <a:pPr marL="0" marR="0">
                        <a:lnSpc>
                          <a:spcPct val="107000"/>
                        </a:lnSpc>
                        <a:spcBef>
                          <a:spcPts val="0"/>
                        </a:spcBef>
                        <a:spcAft>
                          <a:spcPts val="0"/>
                        </a:spcAft>
                      </a:pPr>
                      <a:r>
                        <a:rPr lang="en-US" sz="900" dirty="0">
                          <a:effectLst/>
                        </a:rPr>
                        <a:t>Implementation </a:t>
                      </a:r>
                      <a:r>
                        <a:rPr lang="en-US" sz="900" dirty="0" smtClean="0">
                          <a:effectLst/>
                        </a:rPr>
                        <a:t>Plan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Ongoing</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N/A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1</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N/A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N/A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N/A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r>
              <a:tr h="289881">
                <a:tc>
                  <a:txBody>
                    <a:bodyPr/>
                    <a:lstStyle/>
                    <a:p>
                      <a:pPr marL="0" marR="0">
                        <a:lnSpc>
                          <a:spcPct val="107000"/>
                        </a:lnSpc>
                        <a:spcBef>
                          <a:spcPts val="0"/>
                        </a:spcBef>
                        <a:spcAft>
                          <a:spcPts val="0"/>
                        </a:spcAft>
                      </a:pPr>
                      <a:r>
                        <a:rPr lang="en-US" sz="900" dirty="0">
                          <a:effectLst/>
                        </a:rPr>
                        <a:t>Quarterly Progress Reports &amp; Project Budget &amp; Flow of Funds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Ongoing</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N/A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N/A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1</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1</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1</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r>
              <a:tr h="144941">
                <a:tc>
                  <a:txBody>
                    <a:bodyPr/>
                    <a:lstStyle/>
                    <a:p>
                      <a:pPr marL="0" marR="0">
                        <a:lnSpc>
                          <a:spcPct val="107000"/>
                        </a:lnSpc>
                        <a:spcBef>
                          <a:spcPts val="0"/>
                        </a:spcBef>
                        <a:spcAft>
                          <a:spcPts val="0"/>
                        </a:spcAft>
                      </a:pPr>
                      <a:r>
                        <a:rPr lang="en-US" sz="900" dirty="0">
                          <a:effectLst/>
                        </a:rPr>
                        <a:t>Patient Engagement Speed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Ongoing</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N/A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N/A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1</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1</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1</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r>
              <a:tr h="144941">
                <a:tc>
                  <a:txBody>
                    <a:bodyPr/>
                    <a:lstStyle/>
                    <a:p>
                      <a:pPr marL="0" marR="0">
                        <a:lnSpc>
                          <a:spcPct val="107000"/>
                        </a:lnSpc>
                        <a:spcBef>
                          <a:spcPts val="0"/>
                        </a:spcBef>
                        <a:spcAft>
                          <a:spcPts val="0"/>
                        </a:spcAft>
                      </a:pPr>
                      <a:r>
                        <a:rPr lang="en-US" sz="900" dirty="0">
                          <a:effectLst/>
                        </a:rPr>
                        <a:t>Project Implementation Speed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Ongoing</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N/A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N/A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1</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1</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1</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r>
              <a:tr h="144941">
                <a:tc>
                  <a:txBody>
                    <a:bodyPr/>
                    <a:lstStyle/>
                    <a:p>
                      <a:pPr marL="0" marR="0">
                        <a:lnSpc>
                          <a:spcPct val="107000"/>
                        </a:lnSpc>
                        <a:spcBef>
                          <a:spcPts val="0"/>
                        </a:spcBef>
                        <a:spcAft>
                          <a:spcPts val="0"/>
                        </a:spcAft>
                      </a:pPr>
                      <a:r>
                        <a:rPr lang="en-US" sz="900" dirty="0">
                          <a:solidFill>
                            <a:schemeClr val="tx1"/>
                          </a:solidFill>
                          <a:effectLst/>
                        </a:rPr>
                        <a:t>Achievement Value Potential by DY</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b="1" dirty="0">
                          <a:effectLst/>
                        </a:rPr>
                        <a:t>1</a:t>
                      </a: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b="1" dirty="0">
                          <a:effectLst/>
                        </a:rPr>
                        <a:t>5</a:t>
                      </a: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b="1" dirty="0">
                          <a:effectLst/>
                        </a:rPr>
                        <a:t>7</a:t>
                      </a: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b="1" dirty="0">
                          <a:effectLst/>
                        </a:rPr>
                        <a:t>7</a:t>
                      </a: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c>
                  <a:txBody>
                    <a:bodyPr/>
                    <a:lstStyle/>
                    <a:p>
                      <a:pPr marL="0" marR="0" algn="ctr">
                        <a:lnSpc>
                          <a:spcPct val="107000"/>
                        </a:lnSpc>
                        <a:spcBef>
                          <a:spcPts val="0"/>
                        </a:spcBef>
                        <a:spcAft>
                          <a:spcPts val="0"/>
                        </a:spcAft>
                      </a:pPr>
                      <a:r>
                        <a:rPr lang="en-US" sz="900" b="1" dirty="0">
                          <a:effectLst/>
                        </a:rPr>
                        <a:t>7</a:t>
                      </a: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834" marR="50834" marT="0" marB="0"/>
                </a:tc>
              </a:tr>
            </a:tbl>
          </a:graphicData>
        </a:graphic>
      </p:graphicFrame>
      <p:sp>
        <p:nvSpPr>
          <p:cNvPr id="3" name="Rectangle 2"/>
          <p:cNvSpPr/>
          <p:nvPr/>
        </p:nvSpPr>
        <p:spPr>
          <a:xfrm>
            <a:off x="250371" y="794657"/>
            <a:ext cx="8284030" cy="553998"/>
          </a:xfrm>
          <a:prstGeom prst="rect">
            <a:avLst/>
          </a:prstGeom>
        </p:spPr>
        <p:txBody>
          <a:bodyPr wrap="square" anchor="ctr">
            <a:spAutoFit/>
          </a:bodyPr>
          <a:lstStyle/>
          <a:p>
            <a:pPr marL="0" lvl="1"/>
            <a:r>
              <a:rPr lang="en-US" sz="1500" dirty="0">
                <a:latin typeface="Arial" panose="020B0604020202020204" pitchFamily="34" charset="0"/>
                <a:cs typeface="Arial" panose="020B0604020202020204" pitchFamily="34" charset="0"/>
              </a:rPr>
              <a:t>The table outlines the Domain 1 Process Measures for an example DSRIP project and identifies the corresponding Process Measures that will be evaluated for AV purposes.</a:t>
            </a:r>
          </a:p>
        </p:txBody>
      </p:sp>
      <p:sp>
        <p:nvSpPr>
          <p:cNvPr id="13" name="Oval 12"/>
          <p:cNvSpPr/>
          <p:nvPr/>
        </p:nvSpPr>
        <p:spPr>
          <a:xfrm>
            <a:off x="3686628" y="1778476"/>
            <a:ext cx="342900" cy="254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Rectangular Callout 10"/>
          <p:cNvSpPr/>
          <p:nvPr/>
        </p:nvSpPr>
        <p:spPr>
          <a:xfrm>
            <a:off x="7275999" y="1728749"/>
            <a:ext cx="1566830" cy="1095599"/>
          </a:xfrm>
          <a:prstGeom prst="wedgeRectCallout">
            <a:avLst>
              <a:gd name="adj1" fmla="val -98634"/>
              <a:gd name="adj2" fmla="val -47594"/>
            </a:avLst>
          </a:prstGeom>
          <a:solidFill>
            <a:srgbClr val="7658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100" dirty="0">
                <a:latin typeface="Arial" panose="020B0604020202020204" pitchFamily="34" charset="0"/>
                <a:cs typeface="Arial" panose="020B0604020202020204" pitchFamily="34" charset="0"/>
              </a:rPr>
              <a:t>Please note, the AVs established for DY2 will be the same Domain 1 Process Measures for DY3 and DY4.  </a:t>
            </a:r>
          </a:p>
        </p:txBody>
      </p:sp>
      <p:sp>
        <p:nvSpPr>
          <p:cNvPr id="14" name="Oval 13"/>
          <p:cNvSpPr/>
          <p:nvPr/>
        </p:nvSpPr>
        <p:spPr>
          <a:xfrm>
            <a:off x="4315278" y="2318226"/>
            <a:ext cx="342900" cy="254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5" name="Oval 14"/>
          <p:cNvSpPr/>
          <p:nvPr/>
        </p:nvSpPr>
        <p:spPr>
          <a:xfrm>
            <a:off x="4321627" y="2781776"/>
            <a:ext cx="342900" cy="254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6" name="Oval 15"/>
          <p:cNvSpPr/>
          <p:nvPr/>
        </p:nvSpPr>
        <p:spPr>
          <a:xfrm>
            <a:off x="4321628" y="3219926"/>
            <a:ext cx="342900" cy="254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7" name="Oval 16"/>
          <p:cNvSpPr/>
          <p:nvPr/>
        </p:nvSpPr>
        <p:spPr>
          <a:xfrm>
            <a:off x="4321628" y="3645376"/>
            <a:ext cx="342900" cy="254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8" name="Oval 17"/>
          <p:cNvSpPr/>
          <p:nvPr/>
        </p:nvSpPr>
        <p:spPr>
          <a:xfrm>
            <a:off x="4302578" y="4381976"/>
            <a:ext cx="342900" cy="254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0" name="Oval 19"/>
          <p:cNvSpPr/>
          <p:nvPr/>
        </p:nvSpPr>
        <p:spPr>
          <a:xfrm>
            <a:off x="7104549" y="3219926"/>
            <a:ext cx="342900" cy="254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1" name="Rectangular Callout 20"/>
          <p:cNvSpPr/>
          <p:nvPr/>
        </p:nvSpPr>
        <p:spPr>
          <a:xfrm>
            <a:off x="7275999" y="3645377"/>
            <a:ext cx="1566830" cy="1557994"/>
          </a:xfrm>
          <a:prstGeom prst="wedgeRectCallout">
            <a:avLst>
              <a:gd name="adj1" fmla="val -39028"/>
              <a:gd name="adj2" fmla="val -64562"/>
            </a:avLst>
          </a:prstGeom>
          <a:solidFill>
            <a:srgbClr val="765884"/>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sz="1200" dirty="0">
                <a:latin typeface="Arial" panose="020B0604020202020204" pitchFamily="34" charset="0"/>
                <a:cs typeface="Arial" panose="020B0604020202020204" pitchFamily="34" charset="0"/>
              </a:rPr>
              <a:t>Blue circles represent one time achievement values, such as the submission of the implementation plan &amp; Project Plan approval.</a:t>
            </a:r>
          </a:p>
        </p:txBody>
      </p:sp>
    </p:spTree>
    <p:extLst>
      <p:ext uri="{BB962C8B-B14F-4D97-AF65-F5344CB8AC3E}">
        <p14:creationId xmlns:p14="http://schemas.microsoft.com/office/powerpoint/2010/main" val="9294027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07388"/>
            <a:ext cx="9144000" cy="292239"/>
          </a:xfrm>
          <a:prstGeom prst="rect">
            <a:avLst/>
          </a:prstGeom>
          <a:solidFill>
            <a:srgbClr val="5A33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2B800"/>
              </a:solidFill>
            </a:endParaRPr>
          </a:p>
        </p:txBody>
      </p:sp>
      <p:sp>
        <p:nvSpPr>
          <p:cNvPr id="5" name="Rectangle 4"/>
          <p:cNvSpPr/>
          <p:nvPr/>
        </p:nvSpPr>
        <p:spPr>
          <a:xfrm>
            <a:off x="0" y="-9674"/>
            <a:ext cx="9144000" cy="113044"/>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dirty="0"/>
          </a:p>
        </p:txBody>
      </p:sp>
      <p:sp>
        <p:nvSpPr>
          <p:cNvPr id="6" name="Content Placeholder 2"/>
          <p:cNvSpPr>
            <a:spLocks noGrp="1"/>
          </p:cNvSpPr>
          <p:nvPr>
            <p:ph idx="1"/>
          </p:nvPr>
        </p:nvSpPr>
        <p:spPr>
          <a:xfrm>
            <a:off x="250371" y="1524000"/>
            <a:ext cx="8483043" cy="1244601"/>
          </a:xfrm>
        </p:spPr>
        <p:txBody>
          <a:bodyPr>
            <a:noAutofit/>
          </a:bodyPr>
          <a:lstStyle/>
          <a:p>
            <a:pPr>
              <a:spcBef>
                <a:spcPts val="2400"/>
              </a:spcBef>
            </a:pPr>
            <a:r>
              <a:rPr lang="en-US" sz="1650" dirty="0">
                <a:latin typeface="Arial" panose="020B0604020202020204" pitchFamily="34" charset="0"/>
                <a:cs typeface="Arial" panose="020B0604020202020204" pitchFamily="34" charset="0"/>
              </a:rPr>
              <a:t>Each of the Domain 1 Process Measures and Reporting Requirements will be articulated in the Implementation Plan.</a:t>
            </a:r>
          </a:p>
          <a:p>
            <a:pPr lvl="1">
              <a:spcBef>
                <a:spcPts val="1200"/>
              </a:spcBef>
              <a:buFont typeface="Courier New" panose="02070309020205020404" pitchFamily="49" charset="0"/>
              <a:buChar char="o"/>
            </a:pPr>
            <a:r>
              <a:rPr lang="en-US" sz="1500" dirty="0">
                <a:latin typeface="Arial" panose="020B0604020202020204" pitchFamily="34" charset="0"/>
                <a:cs typeface="Arial" panose="020B0604020202020204" pitchFamily="34" charset="0"/>
              </a:rPr>
              <a:t>The Implementation Plan serves as the backbone of the required Quarterly progress reports on all components of the Implementation Plan. </a:t>
            </a:r>
          </a:p>
          <a:p>
            <a:pPr lvl="1">
              <a:spcBef>
                <a:spcPts val="1200"/>
              </a:spcBef>
              <a:buFont typeface="Courier New" panose="02070309020205020404" pitchFamily="49" charset="0"/>
              <a:buChar char="o"/>
            </a:pPr>
            <a:r>
              <a:rPr lang="en-US" sz="1500" dirty="0">
                <a:latin typeface="Arial" panose="020B0604020202020204" pitchFamily="34" charset="0"/>
                <a:cs typeface="Arial" panose="020B0604020202020204" pitchFamily="34" charset="0"/>
              </a:rPr>
              <a:t>Each of the above mentioned Domain 1 Process Measures include various components that will be </a:t>
            </a:r>
            <a:r>
              <a:rPr lang="en-US" sz="1500" dirty="0" smtClean="0">
                <a:latin typeface="Arial" panose="020B0604020202020204" pitchFamily="34" charset="0"/>
                <a:cs typeface="Arial" panose="020B0604020202020204" pitchFamily="34" charset="0"/>
              </a:rPr>
              <a:t>discussed in </a:t>
            </a:r>
            <a:r>
              <a:rPr lang="en-US" sz="1500" dirty="0">
                <a:latin typeface="Arial" panose="020B0604020202020204" pitchFamily="34" charset="0"/>
                <a:cs typeface="Arial" panose="020B0604020202020204" pitchFamily="34" charset="0"/>
              </a:rPr>
              <a:t>detail </a:t>
            </a:r>
            <a:r>
              <a:rPr lang="en-US" sz="1500" dirty="0" smtClean="0">
                <a:latin typeface="Arial" panose="020B0604020202020204" pitchFamily="34" charset="0"/>
                <a:cs typeface="Arial" panose="020B0604020202020204" pitchFamily="34" charset="0"/>
              </a:rPr>
              <a:t>through the operator-assisted call to </a:t>
            </a:r>
            <a:r>
              <a:rPr lang="en-US" sz="1500" dirty="0">
                <a:latin typeface="Arial" panose="020B0604020202020204" pitchFamily="34" charset="0"/>
                <a:cs typeface="Arial" panose="020B0604020202020204" pitchFamily="34" charset="0"/>
              </a:rPr>
              <a:t>ensure PPSs have a clear understanding of the reporting requirements.  </a:t>
            </a:r>
          </a:p>
          <a:p>
            <a:pPr>
              <a:spcBef>
                <a:spcPts val="2400"/>
              </a:spcBef>
            </a:pPr>
            <a:r>
              <a:rPr lang="en-US" sz="1650" dirty="0">
                <a:latin typeface="Arial" panose="020B0604020202020204" pitchFamily="34" charset="0"/>
                <a:cs typeface="Arial" panose="020B0604020202020204" pitchFamily="34" charset="0"/>
              </a:rPr>
              <a:t>Organizational components and their corresponding AVs will be applied to all DSRIP projects, similar to the scoring of the DSRIP Project Plan.</a:t>
            </a:r>
          </a:p>
          <a:p>
            <a:pPr>
              <a:spcBef>
                <a:spcPts val="2400"/>
              </a:spcBef>
            </a:pPr>
            <a:r>
              <a:rPr lang="en-US" sz="1650" dirty="0">
                <a:latin typeface="Arial" panose="020B0604020202020204" pitchFamily="34" charset="0"/>
                <a:cs typeface="Arial" panose="020B0604020202020204" pitchFamily="34" charset="0"/>
              </a:rPr>
              <a:t>In addition to the submission of the Implementation Plan, PPSs will be required to submit additional information as needed to verify and validate that Domain 1 process measures and milestones have been actually achieved.</a:t>
            </a:r>
          </a:p>
          <a:p>
            <a:pPr lvl="1">
              <a:spcBef>
                <a:spcPts val="1200"/>
              </a:spcBef>
              <a:buFont typeface="Courier New" panose="02070309020205020404" pitchFamily="49" charset="0"/>
              <a:buChar char="o"/>
            </a:pPr>
            <a:r>
              <a:rPr lang="en-US" sz="1500" dirty="0">
                <a:latin typeface="Arial" panose="020B0604020202020204" pitchFamily="34" charset="0"/>
                <a:cs typeface="Arial" panose="020B0604020202020204" pitchFamily="34" charset="0"/>
              </a:rPr>
              <a:t>The details of these supporting documents will be covered in a subsequent training and/or information session in advance of the submission requirements.  </a:t>
            </a:r>
          </a:p>
          <a:p>
            <a:pPr>
              <a:spcBef>
                <a:spcPts val="2400"/>
              </a:spcBef>
            </a:pPr>
            <a:endParaRPr lang="en-US" sz="1650" dirty="0">
              <a:latin typeface="Arial" panose="020B0604020202020204" pitchFamily="34" charset="0"/>
              <a:cs typeface="Arial" panose="020B0604020202020204" pitchFamily="34" charset="0"/>
            </a:endParaRPr>
          </a:p>
        </p:txBody>
      </p:sp>
      <p:sp>
        <p:nvSpPr>
          <p:cNvPr id="8" name="TextBox 7"/>
          <p:cNvSpPr txBox="1"/>
          <p:nvPr/>
        </p:nvSpPr>
        <p:spPr>
          <a:xfrm>
            <a:off x="135653" y="143461"/>
            <a:ext cx="8847574"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January </a:t>
            </a:r>
            <a:r>
              <a:rPr lang="en-US" sz="900" dirty="0" smtClean="0">
                <a:solidFill>
                  <a:schemeClr val="bg1"/>
                </a:solidFill>
                <a:latin typeface="Arial" panose="020B0604020202020204" pitchFamily="34" charset="0"/>
                <a:cs typeface="Arial" panose="020B0604020202020204" pitchFamily="34" charset="0"/>
              </a:rPr>
              <a:t>2015</a:t>
            </a:r>
            <a:endParaRPr lang="en-US" sz="900" dirty="0">
              <a:solidFill>
                <a:schemeClr val="bg1"/>
              </a:solidFill>
              <a:latin typeface="Arial" panose="020B0604020202020204" pitchFamily="34" charset="0"/>
              <a:cs typeface="Arial" panose="020B0604020202020204" pitchFamily="34" charset="0"/>
            </a:endParaRPr>
          </a:p>
        </p:txBody>
      </p:sp>
      <p:pic>
        <p:nvPicPr>
          <p:cNvPr id="10" name="Picture 9" descr="NYS_DOH_MedicaidRedesign_purpl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68553" y="6364281"/>
            <a:ext cx="1970639" cy="310109"/>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32301"/>
            <a:ext cx="545523" cy="419564"/>
          </a:xfrm>
          <a:prstGeom prst="rect">
            <a:avLst/>
          </a:prstGeom>
        </p:spPr>
      </p:pic>
      <p:sp>
        <p:nvSpPr>
          <p:cNvPr id="11" name="Title 7"/>
          <p:cNvSpPr>
            <a:spLocks noGrp="1"/>
          </p:cNvSpPr>
          <p:nvPr>
            <p:ph type="title"/>
          </p:nvPr>
        </p:nvSpPr>
        <p:spPr>
          <a:xfrm>
            <a:off x="250371" y="794657"/>
            <a:ext cx="8284029" cy="449281"/>
          </a:xfrm>
        </p:spPr>
        <p:txBody>
          <a:bodyPr vert="horz" lIns="91440" tIns="45720" rIns="91440" bIns="45720" rtlCol="0" anchor="t">
            <a:noAutofit/>
          </a:bodyPr>
          <a:lstStyle/>
          <a:p>
            <a:r>
              <a:rPr lang="en-US" sz="3000" b="1" dirty="0">
                <a:solidFill>
                  <a:srgbClr val="503278"/>
                </a:solidFill>
                <a:latin typeface="Arial" panose="020B0604020202020204" pitchFamily="34" charset="0"/>
                <a:cs typeface="Arial" panose="020B0604020202020204" pitchFamily="34" charset="0"/>
              </a:rPr>
              <a:t>Overview of Domain 1 Process Measures</a:t>
            </a:r>
          </a:p>
        </p:txBody>
      </p:sp>
    </p:spTree>
    <p:extLst>
      <p:ext uri="{BB962C8B-B14F-4D97-AF65-F5344CB8AC3E}">
        <p14:creationId xmlns:p14="http://schemas.microsoft.com/office/powerpoint/2010/main" val="25455290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0263"/>
            <a:ext cx="9144000" cy="292239"/>
          </a:xfrm>
          <a:prstGeom prst="rect">
            <a:avLst/>
          </a:prstGeom>
          <a:solidFill>
            <a:srgbClr val="5A33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2B800"/>
              </a:solidFill>
            </a:endParaRPr>
          </a:p>
        </p:txBody>
      </p:sp>
      <p:sp>
        <p:nvSpPr>
          <p:cNvPr id="5" name="Rectangle 4"/>
          <p:cNvSpPr/>
          <p:nvPr/>
        </p:nvSpPr>
        <p:spPr>
          <a:xfrm>
            <a:off x="0" y="-6799"/>
            <a:ext cx="9144000" cy="113044"/>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dirty="0"/>
          </a:p>
        </p:txBody>
      </p:sp>
      <p:sp>
        <p:nvSpPr>
          <p:cNvPr id="6" name="Content Placeholder 2"/>
          <p:cNvSpPr>
            <a:spLocks noGrp="1"/>
          </p:cNvSpPr>
          <p:nvPr>
            <p:ph idx="1"/>
          </p:nvPr>
        </p:nvSpPr>
        <p:spPr>
          <a:xfrm>
            <a:off x="250371" y="1578698"/>
            <a:ext cx="8483043" cy="1189903"/>
          </a:xfrm>
        </p:spPr>
        <p:txBody>
          <a:bodyPr>
            <a:noAutofit/>
          </a:bodyPr>
          <a:lstStyle/>
          <a:p>
            <a:pPr>
              <a:spcBef>
                <a:spcPts val="2400"/>
              </a:spcBef>
            </a:pPr>
            <a:r>
              <a:rPr lang="en-US" sz="1650" dirty="0">
                <a:latin typeface="Arial" panose="020B0604020202020204" pitchFamily="34" charset="0"/>
                <a:cs typeface="Arial" panose="020B0604020202020204" pitchFamily="34" charset="0"/>
              </a:rPr>
              <a:t>For Domain 2 and Domain 3 projects, a PPS will have a maximum Achievement Value Potential of 7 for each period from DY 1, Payment 3 through DY 4, Payment 2. </a:t>
            </a:r>
          </a:p>
          <a:p>
            <a:pPr lvl="1">
              <a:spcBef>
                <a:spcPts val="1200"/>
              </a:spcBef>
              <a:buFont typeface="Courier New" panose="02070309020205020404" pitchFamily="49" charset="0"/>
              <a:buChar char="o"/>
            </a:pPr>
            <a:r>
              <a:rPr lang="en-US" sz="1500" dirty="0">
                <a:latin typeface="Arial" panose="020B0604020202020204" pitchFamily="34" charset="0"/>
                <a:cs typeface="Arial" panose="020B0604020202020204" pitchFamily="34" charset="0"/>
              </a:rPr>
              <a:t>The maximum Achievement Value Potential is inclusive of the 4 Organizational Process Measures and the 3 DSRIP Project Specific Process Measures.</a:t>
            </a:r>
            <a:r>
              <a:rPr lang="en-US" sz="1200" dirty="0">
                <a:latin typeface="Arial" panose="020B0604020202020204" pitchFamily="34" charset="0"/>
                <a:cs typeface="Arial" panose="020B0604020202020204" pitchFamily="34" charset="0"/>
              </a:rPr>
              <a:t> </a:t>
            </a:r>
          </a:p>
          <a:p>
            <a:pPr>
              <a:spcBef>
                <a:spcPts val="2400"/>
              </a:spcBef>
            </a:pPr>
            <a:r>
              <a:rPr lang="en-US" sz="1650" dirty="0">
                <a:latin typeface="Arial" panose="020B0604020202020204" pitchFamily="34" charset="0"/>
                <a:cs typeface="Arial" panose="020B0604020202020204" pitchFamily="34" charset="0"/>
              </a:rPr>
              <a:t>For Domain 4 projects, a PPS will have a maximum Achievement Value Potential of 5 for each period from DY 1, Payment 3 through DY 4, Payment 2. </a:t>
            </a:r>
          </a:p>
          <a:p>
            <a:pPr lvl="1">
              <a:spcBef>
                <a:spcPts val="1200"/>
              </a:spcBef>
              <a:buFont typeface="Courier New" panose="02070309020205020404" pitchFamily="49" charset="0"/>
              <a:buChar char="o"/>
            </a:pPr>
            <a:r>
              <a:rPr lang="en-US" sz="1500" dirty="0">
                <a:latin typeface="Arial" panose="020B0604020202020204" pitchFamily="34" charset="0"/>
                <a:cs typeface="Arial" panose="020B0604020202020204" pitchFamily="34" charset="0"/>
              </a:rPr>
              <a:t>Domain 4 projects do not include measures for Patient Engagement and Project Implementation Speed.</a:t>
            </a:r>
          </a:p>
          <a:p>
            <a:pPr lvl="1">
              <a:spcBef>
                <a:spcPts val="1200"/>
              </a:spcBef>
              <a:buFont typeface="Courier New" panose="02070309020205020404" pitchFamily="49" charset="0"/>
              <a:buChar char="o"/>
            </a:pPr>
            <a:r>
              <a:rPr lang="en-US" sz="1500" dirty="0">
                <a:latin typeface="Arial" panose="020B0604020202020204" pitchFamily="34" charset="0"/>
                <a:cs typeface="Arial" panose="020B0604020202020204" pitchFamily="34" charset="0"/>
              </a:rPr>
              <a:t>The maximum Achievement Value Potential is inclusive of the 4 Organizational Process Measures and the DSRIP Project Specific Process Measure for  Quarterly Progress Reports and Project Budget &amp; Flow of Funds.</a:t>
            </a:r>
            <a:r>
              <a:rPr lang="en-US" sz="1200" dirty="0">
                <a:latin typeface="Arial" panose="020B0604020202020204" pitchFamily="34" charset="0"/>
                <a:cs typeface="Arial" panose="020B0604020202020204" pitchFamily="34" charset="0"/>
              </a:rPr>
              <a:t> </a:t>
            </a:r>
          </a:p>
          <a:p>
            <a:pPr lvl="1">
              <a:spcBef>
                <a:spcPts val="1200"/>
              </a:spcBef>
            </a:pPr>
            <a:endParaRPr lang="en-US" sz="1200" dirty="0">
              <a:latin typeface="Arial" panose="020B0604020202020204" pitchFamily="34" charset="0"/>
              <a:cs typeface="Arial" panose="020B0604020202020204" pitchFamily="34" charset="0"/>
            </a:endParaRPr>
          </a:p>
          <a:p>
            <a:pPr lvl="1">
              <a:spcBef>
                <a:spcPts val="1200"/>
              </a:spcBef>
            </a:pPr>
            <a:endParaRPr lang="en-US" sz="1200" dirty="0">
              <a:latin typeface="Arial" panose="020B0604020202020204" pitchFamily="34" charset="0"/>
              <a:cs typeface="Arial" panose="020B0604020202020204" pitchFamily="34" charset="0"/>
            </a:endParaRPr>
          </a:p>
          <a:p>
            <a:pPr>
              <a:spcBef>
                <a:spcPts val="2400"/>
              </a:spcBef>
            </a:pPr>
            <a:endParaRPr lang="en-US" sz="1650" dirty="0">
              <a:latin typeface="Arial" panose="020B0604020202020204" pitchFamily="34" charset="0"/>
              <a:cs typeface="Arial" panose="020B0604020202020204" pitchFamily="34" charset="0"/>
            </a:endParaRPr>
          </a:p>
        </p:txBody>
      </p:sp>
      <p:sp>
        <p:nvSpPr>
          <p:cNvPr id="8" name="TextBox 7"/>
          <p:cNvSpPr txBox="1"/>
          <p:nvPr/>
        </p:nvSpPr>
        <p:spPr>
          <a:xfrm>
            <a:off x="135653" y="146336"/>
            <a:ext cx="8847574"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January </a:t>
            </a:r>
            <a:r>
              <a:rPr lang="en-US" sz="900" dirty="0" smtClean="0">
                <a:solidFill>
                  <a:schemeClr val="bg1"/>
                </a:solidFill>
                <a:latin typeface="Arial" panose="020B0604020202020204" pitchFamily="34" charset="0"/>
                <a:cs typeface="Arial" panose="020B0604020202020204" pitchFamily="34" charset="0"/>
              </a:rPr>
              <a:t>2015</a:t>
            </a:r>
            <a:endParaRPr lang="en-US" sz="900" dirty="0">
              <a:solidFill>
                <a:schemeClr val="bg1"/>
              </a:solidFill>
              <a:latin typeface="Arial" panose="020B0604020202020204" pitchFamily="34" charset="0"/>
              <a:cs typeface="Arial" panose="020B0604020202020204" pitchFamily="34" charset="0"/>
            </a:endParaRPr>
          </a:p>
        </p:txBody>
      </p:sp>
      <p:pic>
        <p:nvPicPr>
          <p:cNvPr id="10" name="Picture 9" descr="NYS_DOH_MedicaidRedesign_purpl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68553" y="6342509"/>
            <a:ext cx="1970639" cy="310109"/>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10529"/>
            <a:ext cx="545523" cy="419564"/>
          </a:xfrm>
          <a:prstGeom prst="rect">
            <a:avLst/>
          </a:prstGeom>
        </p:spPr>
      </p:pic>
      <p:sp>
        <p:nvSpPr>
          <p:cNvPr id="11" name="Title 7"/>
          <p:cNvSpPr>
            <a:spLocks noGrp="1"/>
          </p:cNvSpPr>
          <p:nvPr>
            <p:ph type="title"/>
          </p:nvPr>
        </p:nvSpPr>
        <p:spPr>
          <a:xfrm>
            <a:off x="250371" y="794657"/>
            <a:ext cx="8284029" cy="391886"/>
          </a:xfrm>
        </p:spPr>
        <p:txBody>
          <a:bodyPr vert="horz" lIns="91440" tIns="45720" rIns="91440" bIns="45720" rtlCol="0" anchor="t">
            <a:noAutofit/>
          </a:bodyPr>
          <a:lstStyle/>
          <a:p>
            <a:r>
              <a:rPr lang="en-US" sz="3000" b="1" dirty="0">
                <a:solidFill>
                  <a:srgbClr val="503278"/>
                </a:solidFill>
                <a:latin typeface="Arial" panose="020B0604020202020204" pitchFamily="34" charset="0"/>
                <a:cs typeface="Arial" panose="020B0604020202020204" pitchFamily="34" charset="0"/>
              </a:rPr>
              <a:t>Overview of Domain 1 Process Measures</a:t>
            </a:r>
          </a:p>
        </p:txBody>
      </p:sp>
    </p:spTree>
    <p:extLst>
      <p:ext uri="{BB962C8B-B14F-4D97-AF65-F5344CB8AC3E}">
        <p14:creationId xmlns:p14="http://schemas.microsoft.com/office/powerpoint/2010/main" val="33094962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211016"/>
            <a:ext cx="9144000" cy="434355"/>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2B800"/>
              </a:solidFill>
            </a:endParaRPr>
          </a:p>
        </p:txBody>
      </p:sp>
      <p:sp>
        <p:nvSpPr>
          <p:cNvPr id="13" name="Rectangle 12"/>
          <p:cNvSpPr/>
          <p:nvPr/>
        </p:nvSpPr>
        <p:spPr>
          <a:xfrm>
            <a:off x="-1" y="-2687"/>
            <a:ext cx="9144000" cy="213703"/>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a:p>
        </p:txBody>
      </p:sp>
      <p:sp>
        <p:nvSpPr>
          <p:cNvPr id="14" name="TextBox 13"/>
          <p:cNvSpPr txBox="1"/>
          <p:nvPr/>
        </p:nvSpPr>
        <p:spPr>
          <a:xfrm>
            <a:off x="-1" y="279949"/>
            <a:ext cx="9143999" cy="388765"/>
          </a:xfrm>
          <a:prstGeom prst="rect">
            <a:avLst/>
          </a:prstGeom>
          <a:noFill/>
        </p:spPr>
        <p:txBody>
          <a:bodyPr wrap="square" rtlCol="0">
            <a:noAutofit/>
          </a:bodyPr>
          <a:lstStyle/>
          <a:p>
            <a:r>
              <a:rPr lang="en-US" sz="1050" b="1" i="1" dirty="0" smtClean="0">
                <a:solidFill>
                  <a:schemeClr val="bg1"/>
                </a:solidFill>
                <a:latin typeface="Arial" panose="020B0604020202020204" pitchFamily="34" charset="0"/>
                <a:cs typeface="Arial" panose="020B0604020202020204" pitchFamily="34" charset="0"/>
              </a:rPr>
              <a:t>January 16</a:t>
            </a:r>
            <a:r>
              <a:rPr lang="en-US" sz="1050" b="1" i="1" baseline="30000" dirty="0" smtClean="0">
                <a:solidFill>
                  <a:schemeClr val="bg1"/>
                </a:solidFill>
                <a:latin typeface="Arial" panose="020B0604020202020204" pitchFamily="34" charset="0"/>
                <a:cs typeface="Arial" panose="020B0604020202020204" pitchFamily="34" charset="0"/>
              </a:rPr>
              <a:t>th</a:t>
            </a:r>
            <a:r>
              <a:rPr lang="en-US" sz="1050" b="1" i="1" dirty="0" smtClean="0">
                <a:solidFill>
                  <a:schemeClr val="bg1"/>
                </a:solidFill>
                <a:latin typeface="Arial" panose="020B0604020202020204" pitchFamily="34" charset="0"/>
                <a:cs typeface="Arial" panose="020B0604020202020204" pitchFamily="34" charset="0"/>
              </a:rPr>
              <a:t> 2015</a:t>
            </a:r>
            <a:r>
              <a:rPr lang="en-US" sz="1050" b="1" i="1" dirty="0">
                <a:solidFill>
                  <a:schemeClr val="bg1"/>
                </a:solidFill>
                <a:latin typeface="Arial" panose="020B0604020202020204" pitchFamily="34" charset="0"/>
                <a:cs typeface="Arial" panose="020B0604020202020204" pitchFamily="34" charset="0"/>
              </a:rPr>
              <a:t>							</a:t>
            </a:r>
          </a:p>
        </p:txBody>
      </p:sp>
      <p:sp>
        <p:nvSpPr>
          <p:cNvPr id="24" name="Text Placeholder 8"/>
          <p:cNvSpPr txBox="1">
            <a:spLocks/>
          </p:cNvSpPr>
          <p:nvPr/>
        </p:nvSpPr>
        <p:spPr>
          <a:xfrm>
            <a:off x="119636" y="798860"/>
            <a:ext cx="8904724" cy="398115"/>
          </a:xfrm>
          <a:prstGeom prst="rect">
            <a:avLst/>
          </a:prstGeom>
          <a:noFill/>
          <a:ln w="6350">
            <a:noFill/>
          </a:ln>
        </p:spPr>
        <p:txBody>
          <a:bodyPr vert="horz" lIns="0" tIns="0" rIns="0" bIns="0" rtlCol="0" anchor="t"/>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762000" fontAlgn="base">
              <a:spcBef>
                <a:spcPct val="40000"/>
              </a:spcBef>
              <a:spcAft>
                <a:spcPct val="0"/>
              </a:spcAft>
            </a:pPr>
            <a:r>
              <a:rPr lang="en-US" sz="2000" b="1" dirty="0" smtClean="0">
                <a:solidFill>
                  <a:schemeClr val="accent4"/>
                </a:solidFill>
                <a:latin typeface="Arial"/>
                <a:cs typeface="Arial" pitchFamily="34" charset="0"/>
              </a:rPr>
              <a:t>Agenda for today’s workshop:</a:t>
            </a:r>
            <a:endParaRPr lang="en-US" sz="2000" b="1" dirty="0">
              <a:solidFill>
                <a:schemeClr val="accent4"/>
              </a:solidFill>
              <a:latin typeface="Arial"/>
              <a:cs typeface="Arial" pitchFamily="34" charset="0"/>
            </a:endParaRPr>
          </a:p>
        </p:txBody>
      </p:sp>
      <p:pic>
        <p:nvPicPr>
          <p:cNvPr id="68" name="Picture 67" descr="NYS_DOH_MedicaidRedesign_purple.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9596" y="6373664"/>
            <a:ext cx="2627518" cy="413479"/>
          </a:xfrm>
          <a:prstGeom prst="rect">
            <a:avLst/>
          </a:prstGeom>
        </p:spPr>
      </p:pic>
      <p:sp>
        <p:nvSpPr>
          <p:cNvPr id="2" name="Slide Number Placeholder 1"/>
          <p:cNvSpPr>
            <a:spLocks noGrp="1"/>
          </p:cNvSpPr>
          <p:nvPr>
            <p:ph type="sldNum" sz="quarter" idx="12"/>
          </p:nvPr>
        </p:nvSpPr>
        <p:spPr/>
        <p:txBody>
          <a:bodyPr/>
          <a:lstStyle/>
          <a:p>
            <a:fld id="{03768EE8-2548-4B81-96CA-2A79AF6555F1}" type="slidenum">
              <a:rPr lang="en-US" smtClean="0"/>
              <a:t>2</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2377047992"/>
              </p:ext>
            </p:extLst>
          </p:nvPr>
        </p:nvGraphicFramePr>
        <p:xfrm>
          <a:off x="119636" y="1323614"/>
          <a:ext cx="8273250" cy="4538325"/>
        </p:xfrm>
        <a:graphic>
          <a:graphicData uri="http://schemas.openxmlformats.org/drawingml/2006/table">
            <a:tbl>
              <a:tblPr firstRow="1" bandRow="1">
                <a:tableStyleId>{C4B1156A-380E-4F78-BDF5-A606A8083BF9}</a:tableStyleId>
              </a:tblPr>
              <a:tblGrid>
                <a:gridCol w="1687393"/>
                <a:gridCol w="6585857"/>
              </a:tblGrid>
              <a:tr h="453671">
                <a:tc>
                  <a:txBody>
                    <a:bodyPr/>
                    <a:lstStyle/>
                    <a:p>
                      <a:pPr marL="0" algn="l" defTabSz="914400" rtl="0" eaLnBrk="1" latinLnBrk="0" hangingPunct="1">
                        <a:spcBef>
                          <a:spcPts val="0"/>
                        </a:spcBef>
                        <a:spcAft>
                          <a:spcPts val="0"/>
                        </a:spcAft>
                      </a:pPr>
                      <a:r>
                        <a:rPr lang="en-US" sz="1800" b="1" i="0" kern="1200" dirty="0" smtClean="0">
                          <a:solidFill>
                            <a:srgbClr val="503278"/>
                          </a:solidFill>
                          <a:latin typeface="+mn-lt"/>
                          <a:ea typeface="+mn-ea"/>
                          <a:cs typeface="+mn-cs"/>
                        </a:rPr>
                        <a:t>10:30 – 10:45 </a:t>
                      </a:r>
                      <a:endParaRPr lang="en-US" sz="1800" b="1" i="0" kern="1200" dirty="0">
                        <a:solidFill>
                          <a:srgbClr val="503278"/>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i="0" cap="none" dirty="0" smtClean="0">
                          <a:solidFill>
                            <a:srgbClr val="503278"/>
                          </a:solidFill>
                          <a:latin typeface="Arial"/>
                          <a:cs typeface="Arial"/>
                        </a:rPr>
                        <a:t>Welcome and introduction</a:t>
                      </a:r>
                    </a:p>
                  </a:txBody>
                  <a:tcPr/>
                </a:tc>
              </a:tr>
              <a:tr h="586353">
                <a:tc>
                  <a:txBody>
                    <a:bodyPr/>
                    <a:lstStyle/>
                    <a:p>
                      <a:pPr>
                        <a:spcBef>
                          <a:spcPts val="0"/>
                        </a:spcBef>
                        <a:spcAft>
                          <a:spcPts val="0"/>
                        </a:spcAft>
                      </a:pPr>
                      <a:r>
                        <a:rPr lang="en-US" sz="1800" b="1" i="0" dirty="0" smtClean="0">
                          <a:solidFill>
                            <a:srgbClr val="503278"/>
                          </a:solidFill>
                        </a:rPr>
                        <a:t>10:45 – 11:15</a:t>
                      </a:r>
                      <a:endParaRPr lang="en-US" sz="1800" b="1" i="0" dirty="0">
                        <a:solidFill>
                          <a:srgbClr val="503278"/>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i="0" cap="none" dirty="0" smtClean="0">
                          <a:solidFill>
                            <a:srgbClr val="503278"/>
                          </a:solidFill>
                          <a:latin typeface="Arial"/>
                          <a:cs typeface="Arial"/>
                        </a:rPr>
                        <a:t>Conceptual overview of the implementation plan</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0" i="1" cap="none" dirty="0" smtClean="0">
                          <a:solidFill>
                            <a:srgbClr val="503278"/>
                          </a:solidFill>
                          <a:latin typeface="Arial"/>
                          <a:cs typeface="Arial"/>
                        </a:rPr>
                        <a:t>    Jason Helgerson (NYS DOH)</a:t>
                      </a:r>
                    </a:p>
                  </a:txBody>
                  <a:tcPr/>
                </a:tc>
              </a:tr>
              <a:tr h="358367">
                <a:tc>
                  <a:txBody>
                    <a:bodyPr/>
                    <a:lstStyle/>
                    <a:p>
                      <a:pPr>
                        <a:spcBef>
                          <a:spcPts val="0"/>
                        </a:spcBef>
                        <a:spcAft>
                          <a:spcPts val="0"/>
                        </a:spcAft>
                      </a:pPr>
                      <a:r>
                        <a:rPr lang="en-US" sz="1800" b="1" i="0" dirty="0" smtClean="0">
                          <a:solidFill>
                            <a:srgbClr val="503278"/>
                          </a:solidFill>
                        </a:rPr>
                        <a:t>11:15 – 12:00</a:t>
                      </a:r>
                      <a:endParaRPr lang="en-US" sz="1800" b="1" i="0" dirty="0">
                        <a:solidFill>
                          <a:srgbClr val="503278"/>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i="0" cap="none" dirty="0" smtClean="0">
                          <a:solidFill>
                            <a:srgbClr val="503278"/>
                          </a:solidFill>
                          <a:latin typeface="Arial"/>
                          <a:cs typeface="Arial"/>
                        </a:rPr>
                        <a:t>Ongoing reporting and the DSRIP payment process</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0" i="1" cap="none" dirty="0" smtClean="0">
                          <a:solidFill>
                            <a:srgbClr val="503278"/>
                          </a:solidFill>
                          <a:latin typeface="Arial"/>
                          <a:cs typeface="Arial"/>
                        </a:rPr>
                        <a:t>    Matt Sorrentino and Joe Weber </a:t>
                      </a:r>
                      <a:r>
                        <a:rPr lang="en-US" sz="1600" b="0" i="1" cap="none" baseline="0" dirty="0" smtClean="0">
                          <a:solidFill>
                            <a:srgbClr val="503278"/>
                          </a:solidFill>
                          <a:latin typeface="Arial"/>
                          <a:cs typeface="Arial"/>
                        </a:rPr>
                        <a:t>(</a:t>
                      </a:r>
                      <a:r>
                        <a:rPr lang="en-US" sz="1600" b="0" i="1" cap="none" dirty="0" smtClean="0">
                          <a:solidFill>
                            <a:srgbClr val="503278"/>
                          </a:solidFill>
                          <a:latin typeface="Arial"/>
                          <a:cs typeface="Arial"/>
                        </a:rPr>
                        <a:t>PCG)</a:t>
                      </a:r>
                    </a:p>
                  </a:txBody>
                  <a:tcPr/>
                </a:tc>
              </a:tr>
              <a:tr h="366094">
                <a:tc>
                  <a:txBody>
                    <a:bodyPr/>
                    <a:lstStyle/>
                    <a:p>
                      <a:pPr>
                        <a:spcBef>
                          <a:spcPts val="0"/>
                        </a:spcBef>
                        <a:spcAft>
                          <a:spcPts val="0"/>
                        </a:spcAft>
                      </a:pPr>
                      <a:r>
                        <a:rPr lang="en-US" sz="1800" b="1" i="0" dirty="0" smtClean="0">
                          <a:solidFill>
                            <a:srgbClr val="503278"/>
                          </a:solidFill>
                        </a:rPr>
                        <a:t>12:00 – 12:45</a:t>
                      </a:r>
                      <a:endParaRPr lang="en-US" sz="1800" b="1" i="0" dirty="0">
                        <a:solidFill>
                          <a:srgbClr val="503278"/>
                        </a:solidFill>
                      </a:endParaRPr>
                    </a:p>
                  </a:txBody>
                  <a:tcPr>
                    <a:solidFill>
                      <a:schemeClr val="accent4">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i="1" cap="small" baseline="0" dirty="0" smtClean="0">
                          <a:solidFill>
                            <a:srgbClr val="503278"/>
                          </a:solidFill>
                          <a:latin typeface="Arial"/>
                          <a:cs typeface="Arial"/>
                        </a:rPr>
                        <a:t>Lunch</a:t>
                      </a:r>
                    </a:p>
                  </a:txBody>
                  <a:tcPr>
                    <a:solidFill>
                      <a:schemeClr val="accent4">
                        <a:lumMod val="40000"/>
                        <a:lumOff val="60000"/>
                      </a:schemeClr>
                    </a:solidFill>
                  </a:tcPr>
                </a:tc>
              </a:tr>
              <a:tr h="423351">
                <a:tc>
                  <a:txBody>
                    <a:bodyPr/>
                    <a:lstStyle/>
                    <a:p>
                      <a:pPr>
                        <a:spcBef>
                          <a:spcPts val="0"/>
                        </a:spcBef>
                        <a:spcAft>
                          <a:spcPts val="0"/>
                        </a:spcAft>
                      </a:pPr>
                      <a:r>
                        <a:rPr lang="en-US" sz="1800" b="1" i="0" dirty="0" smtClean="0">
                          <a:solidFill>
                            <a:srgbClr val="503278"/>
                          </a:solidFill>
                        </a:rPr>
                        <a:t>12:45 – 1:15</a:t>
                      </a:r>
                      <a:endParaRPr lang="en-US" sz="1800" b="1" i="0" dirty="0">
                        <a:solidFill>
                          <a:srgbClr val="503278"/>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i="0" cap="none" dirty="0" smtClean="0">
                          <a:solidFill>
                            <a:srgbClr val="503278"/>
                          </a:solidFill>
                          <a:latin typeface="Arial"/>
                          <a:cs typeface="Arial"/>
                        </a:rPr>
                        <a:t>Q&amp;A on quarterly reports and the DSRIP payment process</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b="0" i="1" cap="none" dirty="0" smtClean="0">
                          <a:solidFill>
                            <a:srgbClr val="503278"/>
                          </a:solidFill>
                          <a:latin typeface="Arial"/>
                          <a:cs typeface="Arial"/>
                        </a:rPr>
                        <a:t>    Matt Sorrentino and Sean Huse</a:t>
                      </a:r>
                      <a:r>
                        <a:rPr lang="en-US" sz="1800" b="0" i="1" cap="none" baseline="0" dirty="0" smtClean="0">
                          <a:solidFill>
                            <a:srgbClr val="503278"/>
                          </a:solidFill>
                          <a:latin typeface="Arial"/>
                          <a:cs typeface="Arial"/>
                        </a:rPr>
                        <a:t> (</a:t>
                      </a:r>
                      <a:r>
                        <a:rPr lang="en-US" sz="1800" b="0" i="1" cap="none" dirty="0" smtClean="0">
                          <a:solidFill>
                            <a:srgbClr val="503278"/>
                          </a:solidFill>
                          <a:latin typeface="Arial"/>
                          <a:cs typeface="Arial"/>
                        </a:rPr>
                        <a:t>PCG)</a:t>
                      </a:r>
                    </a:p>
                  </a:txBody>
                  <a:tcPr/>
                </a:tc>
              </a:tr>
              <a:tr h="377351">
                <a:tc>
                  <a:txBody>
                    <a:bodyPr/>
                    <a:lstStyle/>
                    <a:p>
                      <a:pPr>
                        <a:spcBef>
                          <a:spcPts val="0"/>
                        </a:spcBef>
                        <a:spcAft>
                          <a:spcPts val="0"/>
                        </a:spcAft>
                      </a:pPr>
                      <a:r>
                        <a:rPr lang="en-US" sz="1800" b="1" i="0" dirty="0" smtClean="0">
                          <a:solidFill>
                            <a:srgbClr val="503278"/>
                          </a:solidFill>
                        </a:rPr>
                        <a:t>1:15 – 2:00</a:t>
                      </a:r>
                      <a:endParaRPr lang="en-US" sz="1800" b="1" i="0" dirty="0">
                        <a:solidFill>
                          <a:srgbClr val="503278"/>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i="0" cap="none" dirty="0" smtClean="0">
                          <a:solidFill>
                            <a:srgbClr val="503278"/>
                          </a:solidFill>
                          <a:latin typeface="Arial"/>
                          <a:cs typeface="Arial"/>
                        </a:rPr>
                        <a:t>Regulatory flexibility</a:t>
                      </a:r>
                      <a:r>
                        <a:rPr lang="en-US" sz="1800" b="1" i="0" cap="none" baseline="0" dirty="0" smtClean="0">
                          <a:solidFill>
                            <a:srgbClr val="503278"/>
                          </a:solidFill>
                          <a:latin typeface="Arial"/>
                          <a:cs typeface="Arial"/>
                        </a:rPr>
                        <a:t> and integration of care guidance</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0" i="1" cap="none" dirty="0" smtClean="0">
                          <a:solidFill>
                            <a:srgbClr val="503278"/>
                          </a:solidFill>
                          <a:latin typeface="Arial"/>
                          <a:cs typeface="Arial"/>
                        </a:rPr>
                        <a:t>    Greg Allen (NYS</a:t>
                      </a:r>
                      <a:r>
                        <a:rPr lang="en-US" sz="1600" b="0" i="1" cap="none" baseline="0" dirty="0" smtClean="0">
                          <a:solidFill>
                            <a:srgbClr val="503278"/>
                          </a:solidFill>
                          <a:latin typeface="Arial"/>
                          <a:cs typeface="Arial"/>
                        </a:rPr>
                        <a:t> DOH)</a:t>
                      </a:r>
                      <a:r>
                        <a:rPr lang="en-US" sz="1600" b="0" i="1" cap="none" dirty="0" smtClean="0">
                          <a:solidFill>
                            <a:srgbClr val="503278"/>
                          </a:solidFill>
                          <a:latin typeface="Arial"/>
                          <a:cs typeface="Arial"/>
                        </a:rPr>
                        <a:t> and Lisa Ullman (OPCHSM)</a:t>
                      </a:r>
                    </a:p>
                  </a:txBody>
                  <a:tcPr/>
                </a:tc>
              </a:tr>
              <a:tr h="586353">
                <a:tc>
                  <a:txBody>
                    <a:bodyPr/>
                    <a:lstStyle/>
                    <a:p>
                      <a:pPr>
                        <a:spcBef>
                          <a:spcPts val="0"/>
                        </a:spcBef>
                        <a:spcAft>
                          <a:spcPts val="0"/>
                        </a:spcAft>
                      </a:pPr>
                      <a:r>
                        <a:rPr lang="en-US" sz="1800" b="1" i="0" dirty="0" smtClean="0">
                          <a:solidFill>
                            <a:srgbClr val="503278"/>
                          </a:solidFill>
                        </a:rPr>
                        <a:t>2:00 – 2:30</a:t>
                      </a:r>
                      <a:endParaRPr lang="en-US" sz="1800" b="1" i="0" dirty="0">
                        <a:solidFill>
                          <a:srgbClr val="503278"/>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i="0" cap="none" dirty="0" smtClean="0">
                          <a:solidFill>
                            <a:srgbClr val="503278"/>
                          </a:solidFill>
                          <a:latin typeface="Arial"/>
                          <a:cs typeface="Arial"/>
                        </a:rPr>
                        <a:t>Next steps in the implementation plan process</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0" i="1" cap="none" dirty="0" smtClean="0">
                          <a:solidFill>
                            <a:srgbClr val="503278"/>
                          </a:solidFill>
                          <a:latin typeface="Arial"/>
                          <a:cs typeface="Arial"/>
                        </a:rPr>
                        <a:t>    Jason Helgerson (NYS DOH)</a:t>
                      </a:r>
                    </a:p>
                  </a:txBody>
                  <a:tcPr/>
                </a:tc>
              </a:tr>
              <a:tr h="403109">
                <a:tc>
                  <a:txBody>
                    <a:bodyPr/>
                    <a:lstStyle/>
                    <a:p>
                      <a:pPr>
                        <a:spcBef>
                          <a:spcPts val="0"/>
                        </a:spcBef>
                        <a:spcAft>
                          <a:spcPts val="0"/>
                        </a:spcAft>
                      </a:pPr>
                      <a:r>
                        <a:rPr lang="en-US" sz="1800" b="1" i="0" dirty="0" smtClean="0">
                          <a:solidFill>
                            <a:srgbClr val="503278"/>
                          </a:solidFill>
                        </a:rPr>
                        <a:t>2:30 – 3:00</a:t>
                      </a:r>
                      <a:endParaRPr lang="en-US" sz="1800" b="1" i="0" dirty="0">
                        <a:solidFill>
                          <a:srgbClr val="503278"/>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i="0" cap="none" dirty="0" smtClean="0">
                          <a:solidFill>
                            <a:srgbClr val="503278"/>
                          </a:solidFill>
                          <a:latin typeface="Arial"/>
                          <a:cs typeface="Arial"/>
                        </a:rPr>
                        <a:t>Open</a:t>
                      </a:r>
                      <a:r>
                        <a:rPr lang="en-US" sz="1800" b="1" i="0" cap="none" baseline="0" dirty="0" smtClean="0">
                          <a:solidFill>
                            <a:srgbClr val="503278"/>
                          </a:solidFill>
                          <a:latin typeface="Arial"/>
                          <a:cs typeface="Arial"/>
                        </a:rPr>
                        <a:t> </a:t>
                      </a:r>
                      <a:r>
                        <a:rPr lang="en-US" sz="1800" b="1" i="0" cap="none" dirty="0" smtClean="0">
                          <a:solidFill>
                            <a:srgbClr val="503278"/>
                          </a:solidFill>
                          <a:latin typeface="Arial"/>
                          <a:cs typeface="Arial"/>
                        </a:rPr>
                        <a:t>Q&amp;A session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b="0" i="1" cap="none" dirty="0" smtClean="0">
                          <a:solidFill>
                            <a:srgbClr val="503278"/>
                          </a:solidFill>
                          <a:latin typeface="Arial"/>
                          <a:cs typeface="Arial"/>
                        </a:rPr>
                        <a:t>    Jason Helgerson (NYS DOH)</a:t>
                      </a:r>
                    </a:p>
                  </a:txBody>
                  <a:tcPr/>
                </a:tc>
              </a:tr>
            </a:tbl>
          </a:graphicData>
        </a:graphic>
      </p:graphicFrame>
    </p:spTree>
    <p:extLst>
      <p:ext uri="{BB962C8B-B14F-4D97-AF65-F5344CB8AC3E}">
        <p14:creationId xmlns:p14="http://schemas.microsoft.com/office/powerpoint/2010/main" val="28438273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10457"/>
            <a:ext cx="9144000" cy="898954"/>
          </a:xfrm>
          <a:prstGeom prst="rect">
            <a:avLst/>
          </a:prstGeom>
          <a:solidFill>
            <a:srgbClr val="5A33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 name="Rectangle 4"/>
          <p:cNvSpPr/>
          <p:nvPr/>
        </p:nvSpPr>
        <p:spPr>
          <a:xfrm>
            <a:off x="0" y="5016427"/>
            <a:ext cx="9144000" cy="94028"/>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dirty="0"/>
          </a:p>
        </p:txBody>
      </p:sp>
      <p:sp>
        <p:nvSpPr>
          <p:cNvPr id="11" name="TextBox 10"/>
          <p:cNvSpPr txBox="1"/>
          <p:nvPr/>
        </p:nvSpPr>
        <p:spPr>
          <a:xfrm>
            <a:off x="492529" y="2777836"/>
            <a:ext cx="7722480" cy="461665"/>
          </a:xfrm>
          <a:prstGeom prst="rect">
            <a:avLst/>
          </a:prstGeom>
          <a:noFill/>
        </p:spPr>
        <p:txBody>
          <a:bodyPr wrap="square" rtlCol="0">
            <a:spAutoFit/>
          </a:bodyPr>
          <a:lstStyle/>
          <a:p>
            <a:r>
              <a:rPr lang="en-US" sz="2400" b="1" dirty="0">
                <a:solidFill>
                  <a:srgbClr val="5A336F"/>
                </a:solidFill>
                <a:latin typeface="Arial"/>
                <a:cs typeface="Arial"/>
              </a:rPr>
              <a:t>Overview of Project Valuation to DSRIP Payments</a:t>
            </a:r>
          </a:p>
        </p:txBody>
      </p:sp>
      <p:sp>
        <p:nvSpPr>
          <p:cNvPr id="12" name="TextBox 11"/>
          <p:cNvSpPr txBox="1"/>
          <p:nvPr/>
        </p:nvSpPr>
        <p:spPr>
          <a:xfrm>
            <a:off x="7565232" y="5421432"/>
            <a:ext cx="1350169" cy="300082"/>
          </a:xfrm>
          <a:prstGeom prst="rect">
            <a:avLst/>
          </a:prstGeom>
          <a:noFill/>
        </p:spPr>
        <p:txBody>
          <a:bodyPr wrap="square" rtlCol="0">
            <a:spAutoFit/>
          </a:bodyPr>
          <a:lstStyle/>
          <a:p>
            <a:r>
              <a:rPr lang="en-US" sz="1350" dirty="0">
                <a:solidFill>
                  <a:schemeClr val="bg1"/>
                </a:solidFill>
                <a:latin typeface="Arial" panose="020B0604020202020204" pitchFamily="34" charset="0"/>
                <a:cs typeface="Arial" panose="020B0604020202020204" pitchFamily="34" charset="0"/>
              </a:rPr>
              <a:t>January 2015</a:t>
            </a:r>
          </a:p>
        </p:txBody>
      </p:sp>
      <p:pic>
        <p:nvPicPr>
          <p:cNvPr id="2" name="Picture 1" descr="NYS_DOH_MedicaidRedesign_purpl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6410" y="1053264"/>
            <a:ext cx="3278071" cy="515854"/>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142431"/>
            <a:ext cx="1114425" cy="866978"/>
          </a:xfrm>
          <a:prstGeom prst="rect">
            <a:avLst/>
          </a:prstGeom>
        </p:spPr>
      </p:pic>
    </p:spTree>
    <p:extLst>
      <p:ext uri="{BB962C8B-B14F-4D97-AF65-F5344CB8AC3E}">
        <p14:creationId xmlns:p14="http://schemas.microsoft.com/office/powerpoint/2010/main" val="28297479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1156"/>
            <a:ext cx="9144000" cy="292239"/>
          </a:xfrm>
          <a:prstGeom prst="rect">
            <a:avLst/>
          </a:prstGeom>
          <a:solidFill>
            <a:srgbClr val="5A33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2B800"/>
              </a:solidFill>
            </a:endParaRPr>
          </a:p>
        </p:txBody>
      </p:sp>
      <p:sp>
        <p:nvSpPr>
          <p:cNvPr id="5" name="Rectangle 4"/>
          <p:cNvSpPr/>
          <p:nvPr/>
        </p:nvSpPr>
        <p:spPr>
          <a:xfrm>
            <a:off x="0" y="-5906"/>
            <a:ext cx="9144000" cy="113044"/>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dirty="0"/>
          </a:p>
        </p:txBody>
      </p:sp>
      <p:sp>
        <p:nvSpPr>
          <p:cNvPr id="6" name="Content Placeholder 2"/>
          <p:cNvSpPr>
            <a:spLocks noGrp="1"/>
          </p:cNvSpPr>
          <p:nvPr>
            <p:ph idx="1"/>
          </p:nvPr>
        </p:nvSpPr>
        <p:spPr>
          <a:xfrm>
            <a:off x="250372" y="1371600"/>
            <a:ext cx="8175172" cy="4021964"/>
          </a:xfrm>
        </p:spPr>
        <p:txBody>
          <a:bodyPr>
            <a:noAutofit/>
          </a:bodyPr>
          <a:lstStyle/>
          <a:p>
            <a:pPr marL="171450" lvl="1" indent="-171450">
              <a:spcBef>
                <a:spcPts val="2400"/>
              </a:spcBef>
            </a:pPr>
            <a:r>
              <a:rPr lang="en-US" sz="1800" dirty="0">
                <a:latin typeface="Arial" panose="020B0604020202020204" pitchFamily="34" charset="0"/>
                <a:cs typeface="Arial" panose="020B0604020202020204" pitchFamily="34" charset="0"/>
              </a:rPr>
              <a:t>The following example illustrates the total valuation for a PPS that has chosen to implement 10 projects and has approval to implement the 11</a:t>
            </a:r>
            <a:r>
              <a:rPr lang="en-US" sz="1800" baseline="30000" dirty="0">
                <a:latin typeface="Arial" panose="020B0604020202020204" pitchFamily="34" charset="0"/>
                <a:cs typeface="Arial" panose="020B0604020202020204" pitchFamily="34" charset="0"/>
              </a:rPr>
              <a:t>th</a:t>
            </a:r>
            <a:r>
              <a:rPr lang="en-US" sz="1800" dirty="0">
                <a:latin typeface="Arial" panose="020B0604020202020204" pitchFamily="34" charset="0"/>
                <a:cs typeface="Arial" panose="020B0604020202020204" pitchFamily="34" charset="0"/>
              </a:rPr>
              <a:t> project, Project 2.d.i. </a:t>
            </a:r>
          </a:p>
          <a:p>
            <a:pPr marL="171450" lvl="1" indent="-171450">
              <a:spcBef>
                <a:spcPts val="2400"/>
              </a:spcBef>
            </a:pPr>
            <a:r>
              <a:rPr lang="en-US" sz="1800" dirty="0">
                <a:latin typeface="Arial" panose="020B0604020202020204" pitchFamily="34" charset="0"/>
                <a:cs typeface="Arial" panose="020B0604020202020204" pitchFamily="34" charset="0"/>
              </a:rPr>
              <a:t>The total DSRIP funding for a PPS will be determined based upon final attribution, the final valuation benchmark, and the DSIP Project Plan Application score as determined by the DSRIP Independent Assessor (IA) and validated by the DSRIP Project Approval and Oversight Panel (PAOP). </a:t>
            </a:r>
          </a:p>
          <a:p>
            <a:pPr marL="557213" lvl="2" indent="-214313">
              <a:spcBef>
                <a:spcPts val="1200"/>
              </a:spcBef>
              <a:buFont typeface="Courier New" panose="02070309020205020404" pitchFamily="49" charset="0"/>
              <a:buChar char="o"/>
            </a:pPr>
            <a:r>
              <a:rPr lang="en-US" sz="1600" dirty="0" smtClean="0">
                <a:latin typeface="Arial" panose="020B0604020202020204" pitchFamily="34" charset="0"/>
                <a:cs typeface="Arial" panose="020B0604020202020204" pitchFamily="34" charset="0"/>
              </a:rPr>
              <a:t>Please note that the values included for determining the total DSRIP funding in this example are for illustrative purposes only and do not reflect actual attribution, valuation benchmark or DSRIP Project Plan Application score data. </a:t>
            </a:r>
          </a:p>
          <a:p>
            <a:pPr marL="171450" lvl="1">
              <a:spcBef>
                <a:spcPts val="2400"/>
              </a:spcBef>
            </a:pPr>
            <a:endParaRPr lang="en-US" sz="1600" dirty="0">
              <a:latin typeface="Arial" panose="020B0604020202020204" pitchFamily="34" charset="0"/>
              <a:cs typeface="Arial" panose="020B0604020202020204" pitchFamily="34" charset="0"/>
            </a:endParaRPr>
          </a:p>
          <a:p>
            <a:pPr>
              <a:spcBef>
                <a:spcPts val="2400"/>
              </a:spcBef>
            </a:pPr>
            <a:endParaRPr lang="en-US" sz="1650" dirty="0">
              <a:latin typeface="Arial" panose="020B0604020202020204" pitchFamily="34" charset="0"/>
              <a:cs typeface="Arial" panose="020B0604020202020204" pitchFamily="34" charset="0"/>
            </a:endParaRPr>
          </a:p>
          <a:p>
            <a:pPr marL="342900" lvl="1" indent="0">
              <a:spcBef>
                <a:spcPts val="2400"/>
              </a:spcBef>
              <a:buClr>
                <a:srgbClr val="00B050"/>
              </a:buClr>
              <a:buNone/>
            </a:pPr>
            <a:endParaRPr lang="en-US" dirty="0"/>
          </a:p>
        </p:txBody>
      </p:sp>
      <p:sp>
        <p:nvSpPr>
          <p:cNvPr id="8" name="TextBox 7"/>
          <p:cNvSpPr txBox="1"/>
          <p:nvPr/>
        </p:nvSpPr>
        <p:spPr>
          <a:xfrm>
            <a:off x="135653" y="147229"/>
            <a:ext cx="8847574"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January 2015	</a:t>
            </a:r>
          </a:p>
        </p:txBody>
      </p:sp>
      <p:pic>
        <p:nvPicPr>
          <p:cNvPr id="10" name="Picture 9" descr="NYS_DOH_MedicaidRedesign_purple.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68553" y="6361769"/>
            <a:ext cx="1970639" cy="310109"/>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329789"/>
            <a:ext cx="545523" cy="419564"/>
          </a:xfrm>
          <a:prstGeom prst="rect">
            <a:avLst/>
          </a:prstGeom>
        </p:spPr>
      </p:pic>
      <p:sp>
        <p:nvSpPr>
          <p:cNvPr id="11" name="Title 7"/>
          <p:cNvSpPr txBox="1">
            <a:spLocks/>
          </p:cNvSpPr>
          <p:nvPr/>
        </p:nvSpPr>
        <p:spPr>
          <a:xfrm>
            <a:off x="250371" y="794657"/>
            <a:ext cx="8284029" cy="435975"/>
          </a:xfrm>
          <a:prstGeom prst="rect">
            <a:avLst/>
          </a:prstGeom>
        </p:spPr>
        <p:txBody>
          <a:bodyPr vert="horz" lIns="68580" tIns="34290" rIns="68580" bIns="3429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300" b="1" dirty="0">
                <a:solidFill>
                  <a:srgbClr val="5A336F"/>
                </a:solidFill>
                <a:latin typeface="Arial" panose="020B0604020202020204" pitchFamily="34" charset="0"/>
                <a:cs typeface="Arial" panose="020B0604020202020204" pitchFamily="34" charset="0"/>
              </a:rPr>
              <a:t>Earning DSRIP Payments</a:t>
            </a:r>
          </a:p>
        </p:txBody>
      </p:sp>
    </p:spTree>
    <p:extLst>
      <p:ext uri="{BB962C8B-B14F-4D97-AF65-F5344CB8AC3E}">
        <p14:creationId xmlns:p14="http://schemas.microsoft.com/office/powerpoint/2010/main" val="22797173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36125"/>
            <a:ext cx="9144000" cy="292239"/>
          </a:xfrm>
          <a:prstGeom prst="rect">
            <a:avLst/>
          </a:prstGeom>
          <a:solidFill>
            <a:srgbClr val="5A33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2B800"/>
              </a:solidFill>
            </a:endParaRPr>
          </a:p>
        </p:txBody>
      </p:sp>
      <p:sp>
        <p:nvSpPr>
          <p:cNvPr id="5" name="Rectangle 4"/>
          <p:cNvSpPr/>
          <p:nvPr/>
        </p:nvSpPr>
        <p:spPr>
          <a:xfrm>
            <a:off x="0" y="19063"/>
            <a:ext cx="9144000" cy="113044"/>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dirty="0"/>
          </a:p>
        </p:txBody>
      </p:sp>
      <p:sp>
        <p:nvSpPr>
          <p:cNvPr id="6" name="Content Placeholder 2"/>
          <p:cNvSpPr>
            <a:spLocks noGrp="1"/>
          </p:cNvSpPr>
          <p:nvPr>
            <p:ph idx="1"/>
          </p:nvPr>
        </p:nvSpPr>
        <p:spPr>
          <a:xfrm>
            <a:off x="501073" y="2039114"/>
            <a:ext cx="8206895" cy="3354450"/>
          </a:xfrm>
        </p:spPr>
        <p:txBody>
          <a:bodyPr>
            <a:noAutofit/>
          </a:bodyPr>
          <a:lstStyle/>
          <a:p>
            <a:pPr marL="0" lvl="1" indent="0">
              <a:spcBef>
                <a:spcPts val="0"/>
              </a:spcBef>
              <a:buNone/>
            </a:pPr>
            <a:endParaRPr lang="en-US" sz="1650" dirty="0">
              <a:latin typeface="Arial" panose="020B0604020202020204" pitchFamily="34" charset="0"/>
              <a:cs typeface="Arial" panose="020B0604020202020204" pitchFamily="34" charset="0"/>
            </a:endParaRPr>
          </a:p>
          <a:p>
            <a:endParaRPr lang="en-US" sz="1650" dirty="0">
              <a:latin typeface="Arial" panose="020B0604020202020204" pitchFamily="34" charset="0"/>
              <a:cs typeface="Arial" panose="020B0604020202020204" pitchFamily="34" charset="0"/>
            </a:endParaRPr>
          </a:p>
          <a:p>
            <a:pPr marL="342900" lvl="1" indent="0">
              <a:buClr>
                <a:srgbClr val="00B050"/>
              </a:buClr>
              <a:buNone/>
            </a:pPr>
            <a:endParaRPr lang="en-US" dirty="0"/>
          </a:p>
        </p:txBody>
      </p:sp>
      <p:sp>
        <p:nvSpPr>
          <p:cNvPr id="8" name="TextBox 7"/>
          <p:cNvSpPr txBox="1"/>
          <p:nvPr/>
        </p:nvSpPr>
        <p:spPr>
          <a:xfrm>
            <a:off x="135653" y="172198"/>
            <a:ext cx="8847574"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January 2015	</a:t>
            </a:r>
          </a:p>
        </p:txBody>
      </p:sp>
      <p:pic>
        <p:nvPicPr>
          <p:cNvPr id="10" name="Picture 9" descr="NYS_DOH_MedicaidRedesign_purple.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73361" y="6470416"/>
            <a:ext cx="1970639" cy="310109"/>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808" y="6438436"/>
            <a:ext cx="545523" cy="419564"/>
          </a:xfrm>
          <a:prstGeom prst="rect">
            <a:avLst/>
          </a:prstGeom>
        </p:spPr>
      </p:pic>
      <p:sp>
        <p:nvSpPr>
          <p:cNvPr id="11" name="Title 7"/>
          <p:cNvSpPr txBox="1">
            <a:spLocks/>
          </p:cNvSpPr>
          <p:nvPr/>
        </p:nvSpPr>
        <p:spPr>
          <a:xfrm>
            <a:off x="250371" y="794658"/>
            <a:ext cx="8284029" cy="391886"/>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000" b="1" dirty="0">
                <a:solidFill>
                  <a:srgbClr val="5A336F"/>
                </a:solidFill>
                <a:latin typeface="Arial" panose="020B0604020202020204" pitchFamily="34" charset="0"/>
                <a:cs typeface="Arial" panose="020B0604020202020204" pitchFamily="34" charset="0"/>
              </a:rPr>
              <a:t>Earning DSRIP Payments</a:t>
            </a:r>
          </a:p>
        </p:txBody>
      </p:sp>
      <p:graphicFrame>
        <p:nvGraphicFramePr>
          <p:cNvPr id="2" name="Table 1"/>
          <p:cNvGraphicFramePr>
            <a:graphicFrameLocks noGrp="1"/>
          </p:cNvGraphicFramePr>
          <p:nvPr>
            <p:extLst>
              <p:ext uri="{D42A27DB-BD31-4B8C-83A1-F6EECF244321}">
                <p14:modId xmlns:p14="http://schemas.microsoft.com/office/powerpoint/2010/main" val="2337008201"/>
              </p:ext>
            </p:extLst>
          </p:nvPr>
        </p:nvGraphicFramePr>
        <p:xfrm>
          <a:off x="370951" y="1406146"/>
          <a:ext cx="7233143" cy="3615865"/>
        </p:xfrm>
        <a:graphic>
          <a:graphicData uri="http://schemas.openxmlformats.org/drawingml/2006/table">
            <a:tbl>
              <a:tblPr firstRow="1" bandRow="1">
                <a:tableStyleId>{F5AB1C69-6EDB-4FF4-983F-18BD219EF322}</a:tableStyleId>
              </a:tblPr>
              <a:tblGrid>
                <a:gridCol w="638909"/>
                <a:gridCol w="498230"/>
                <a:gridCol w="703385"/>
                <a:gridCol w="685800"/>
                <a:gridCol w="785446"/>
                <a:gridCol w="603739"/>
                <a:gridCol w="738554"/>
                <a:gridCol w="873369"/>
                <a:gridCol w="650631"/>
                <a:gridCol w="1055080"/>
              </a:tblGrid>
              <a:tr h="617220">
                <a:tc>
                  <a:txBody>
                    <a:bodyPr/>
                    <a:lstStyle/>
                    <a:p>
                      <a:pPr algn="ctr"/>
                      <a:r>
                        <a:rPr lang="en-US" sz="900" dirty="0" smtClean="0">
                          <a:latin typeface="Arial" panose="020B0604020202020204" pitchFamily="34" charset="0"/>
                          <a:cs typeface="Arial" panose="020B0604020202020204" pitchFamily="34" charset="0"/>
                        </a:rPr>
                        <a:t>Projects</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Index Score</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Maximum Index Score</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Project Index Score</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Valuation Benchmark</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Project PMPM</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PPS Attribution Total</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DSRIP</a:t>
                      </a:r>
                      <a:r>
                        <a:rPr lang="en-US" sz="900" baseline="0" dirty="0" smtClean="0">
                          <a:latin typeface="Arial" panose="020B0604020202020204" pitchFamily="34" charset="0"/>
                          <a:cs typeface="Arial" panose="020B0604020202020204" pitchFamily="34" charset="0"/>
                        </a:rPr>
                        <a:t> Project Plan Application Score</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 of DSRIP Months</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Maximum Project Value</a:t>
                      </a:r>
                      <a:endParaRPr lang="en-US" sz="900" dirty="0">
                        <a:latin typeface="Arial" panose="020B0604020202020204" pitchFamily="34" charset="0"/>
                        <a:cs typeface="Arial" panose="020B0604020202020204" pitchFamily="34" charset="0"/>
                      </a:endParaRPr>
                    </a:p>
                  </a:txBody>
                  <a:tcPr marL="68580" marR="68580" marT="34290" marB="34290"/>
                </a:tc>
              </a:tr>
              <a:tr h="381371">
                <a:tc>
                  <a:txBody>
                    <a:bodyPr/>
                    <a:lstStyle/>
                    <a:p>
                      <a:pPr algn="ctr"/>
                      <a:r>
                        <a:rPr lang="en-US" sz="900" dirty="0" smtClean="0">
                          <a:latin typeface="Arial" panose="020B0604020202020204" pitchFamily="34" charset="0"/>
                          <a:cs typeface="Arial" panose="020B0604020202020204" pitchFamily="34" charset="0"/>
                        </a:rPr>
                        <a:t>2.a.i</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56</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60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0.93</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$2.00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$1.87</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250,000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0.95</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60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$26,600,000</a:t>
                      </a:r>
                      <a:endParaRPr lang="en-US" sz="900" dirty="0">
                        <a:latin typeface="Arial" panose="020B0604020202020204" pitchFamily="34" charset="0"/>
                        <a:cs typeface="Arial" panose="020B0604020202020204" pitchFamily="34" charset="0"/>
                      </a:endParaRPr>
                    </a:p>
                  </a:txBody>
                  <a:tcPr marL="68580" marR="68580" marT="34290" marB="34290"/>
                </a:tc>
              </a:tr>
              <a:tr h="237934">
                <a:tc>
                  <a:txBody>
                    <a:bodyPr/>
                    <a:lstStyle/>
                    <a:p>
                      <a:pPr algn="ctr"/>
                      <a:r>
                        <a:rPr lang="en-US" sz="900" dirty="0" smtClean="0">
                          <a:latin typeface="Arial" panose="020B0604020202020204" pitchFamily="34" charset="0"/>
                          <a:cs typeface="Arial" panose="020B0604020202020204" pitchFamily="34" charset="0"/>
                        </a:rPr>
                        <a:t>2.a.iii</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46</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60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0.77</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$2.00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$1.53</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250,000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0.88</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60</a:t>
                      </a: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$20,240,000</a:t>
                      </a:r>
                      <a:endParaRPr lang="en-US" sz="900" dirty="0">
                        <a:latin typeface="Arial" panose="020B0604020202020204" pitchFamily="34" charset="0"/>
                        <a:cs typeface="Arial" panose="020B0604020202020204" pitchFamily="34" charset="0"/>
                      </a:endParaRPr>
                    </a:p>
                  </a:txBody>
                  <a:tcPr marL="68580" marR="68580" marT="34290" marB="34290"/>
                </a:tc>
              </a:tr>
              <a:tr h="237934">
                <a:tc>
                  <a:txBody>
                    <a:bodyPr/>
                    <a:lstStyle/>
                    <a:p>
                      <a:pPr algn="ctr"/>
                      <a:r>
                        <a:rPr lang="en-US" sz="900" dirty="0" smtClean="0">
                          <a:latin typeface="Arial" panose="020B0604020202020204" pitchFamily="34" charset="0"/>
                          <a:cs typeface="Arial" panose="020B0604020202020204" pitchFamily="34" charset="0"/>
                        </a:rPr>
                        <a:t>2.b.iii</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43</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60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0.72</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$2.00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$1.43</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250,000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0.92</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60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$19,780,000</a:t>
                      </a:r>
                      <a:endParaRPr lang="en-US" sz="900" dirty="0">
                        <a:latin typeface="Arial" panose="020B0604020202020204" pitchFamily="34" charset="0"/>
                        <a:cs typeface="Arial" panose="020B0604020202020204" pitchFamily="34" charset="0"/>
                      </a:endParaRPr>
                    </a:p>
                  </a:txBody>
                  <a:tcPr marL="68580" marR="68580" marT="34290" marB="34290"/>
                </a:tc>
              </a:tr>
              <a:tr h="237934">
                <a:tc>
                  <a:txBody>
                    <a:bodyPr/>
                    <a:lstStyle/>
                    <a:p>
                      <a:pPr algn="ctr"/>
                      <a:r>
                        <a:rPr lang="en-US" sz="900" dirty="0" smtClean="0">
                          <a:latin typeface="Arial" panose="020B0604020202020204" pitchFamily="34" charset="0"/>
                          <a:cs typeface="Arial" panose="020B0604020202020204" pitchFamily="34" charset="0"/>
                        </a:rPr>
                        <a:t>2.b.iv</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43</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60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0.72</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$2.00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$1.43</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250,000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0.81</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60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$17,415,000</a:t>
                      </a:r>
                      <a:endParaRPr lang="en-US" sz="900" dirty="0">
                        <a:latin typeface="Arial" panose="020B0604020202020204" pitchFamily="34" charset="0"/>
                        <a:cs typeface="Arial" panose="020B0604020202020204" pitchFamily="34" charset="0"/>
                      </a:endParaRPr>
                    </a:p>
                  </a:txBody>
                  <a:tcPr marL="68580" marR="68580" marT="34290" marB="34290"/>
                </a:tc>
              </a:tr>
              <a:tr h="237934">
                <a:tc>
                  <a:txBody>
                    <a:bodyPr/>
                    <a:lstStyle/>
                    <a:p>
                      <a:pPr algn="ctr"/>
                      <a:r>
                        <a:rPr lang="en-US" sz="900" dirty="0" smtClean="0">
                          <a:latin typeface="Arial" panose="020B0604020202020204" pitchFamily="34" charset="0"/>
                          <a:cs typeface="Arial" panose="020B0604020202020204" pitchFamily="34" charset="0"/>
                        </a:rPr>
                        <a:t>3.a.i</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39</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60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0.65</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$2.00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$1.30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250,000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0.94</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60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$18,330,000</a:t>
                      </a:r>
                      <a:endParaRPr lang="en-US" sz="900" dirty="0">
                        <a:latin typeface="Arial" panose="020B0604020202020204" pitchFamily="34" charset="0"/>
                        <a:cs typeface="Arial" panose="020B0604020202020204" pitchFamily="34" charset="0"/>
                      </a:endParaRPr>
                    </a:p>
                  </a:txBody>
                  <a:tcPr marL="68580" marR="68580" marT="34290" marB="34290"/>
                </a:tc>
              </a:tr>
              <a:tr h="237934">
                <a:tc>
                  <a:txBody>
                    <a:bodyPr/>
                    <a:lstStyle/>
                    <a:p>
                      <a:pPr algn="ctr"/>
                      <a:r>
                        <a:rPr lang="en-US" sz="900" dirty="0" smtClean="0">
                          <a:latin typeface="Arial" panose="020B0604020202020204" pitchFamily="34" charset="0"/>
                          <a:cs typeface="Arial" panose="020B0604020202020204" pitchFamily="34" charset="0"/>
                        </a:rPr>
                        <a:t>3.a.ii</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37</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60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0.62</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$2.00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$1.23</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250,000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0.82</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60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$15,170,000</a:t>
                      </a:r>
                      <a:endParaRPr lang="en-US" sz="900" dirty="0">
                        <a:latin typeface="Arial" panose="020B0604020202020204" pitchFamily="34" charset="0"/>
                        <a:cs typeface="Arial" panose="020B0604020202020204" pitchFamily="34" charset="0"/>
                      </a:endParaRPr>
                    </a:p>
                  </a:txBody>
                  <a:tcPr marL="68580" marR="68580" marT="34290" marB="34290"/>
                </a:tc>
              </a:tr>
              <a:tr h="237934">
                <a:tc>
                  <a:txBody>
                    <a:bodyPr/>
                    <a:lstStyle/>
                    <a:p>
                      <a:pPr algn="ctr"/>
                      <a:r>
                        <a:rPr lang="en-US" sz="900" dirty="0" smtClean="0">
                          <a:latin typeface="Arial" panose="020B0604020202020204" pitchFamily="34" charset="0"/>
                          <a:cs typeface="Arial" panose="020B0604020202020204" pitchFamily="34" charset="0"/>
                        </a:rPr>
                        <a:t>3.b.i</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30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60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0.50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$2.00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$1.00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250,000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0.98</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60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$14,700,000</a:t>
                      </a:r>
                      <a:endParaRPr lang="en-US" sz="900" dirty="0">
                        <a:latin typeface="Arial" panose="020B0604020202020204" pitchFamily="34" charset="0"/>
                        <a:cs typeface="Arial" panose="020B0604020202020204" pitchFamily="34" charset="0"/>
                      </a:endParaRPr>
                    </a:p>
                  </a:txBody>
                  <a:tcPr marL="68580" marR="68580" marT="34290" marB="34290"/>
                </a:tc>
              </a:tr>
              <a:tr h="237934">
                <a:tc>
                  <a:txBody>
                    <a:bodyPr/>
                    <a:lstStyle/>
                    <a:p>
                      <a:pPr algn="ctr"/>
                      <a:r>
                        <a:rPr lang="en-US" sz="900" dirty="0" smtClean="0">
                          <a:latin typeface="Arial" panose="020B0604020202020204" pitchFamily="34" charset="0"/>
                          <a:cs typeface="Arial" panose="020B0604020202020204" pitchFamily="34" charset="0"/>
                        </a:rPr>
                        <a:t>3.c.i</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30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60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0.50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$2.00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$1.00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250,000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0.81</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60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$12,150,000</a:t>
                      </a:r>
                      <a:endParaRPr lang="en-US" sz="900" dirty="0">
                        <a:latin typeface="Arial" panose="020B0604020202020204" pitchFamily="34" charset="0"/>
                        <a:cs typeface="Arial" panose="020B0604020202020204" pitchFamily="34" charset="0"/>
                      </a:endParaRPr>
                    </a:p>
                  </a:txBody>
                  <a:tcPr marL="68580" marR="68580" marT="34290" marB="34290"/>
                </a:tc>
              </a:tr>
              <a:tr h="237934">
                <a:tc>
                  <a:txBody>
                    <a:bodyPr/>
                    <a:lstStyle/>
                    <a:p>
                      <a:pPr algn="ctr"/>
                      <a:r>
                        <a:rPr lang="en-US" sz="900" dirty="0" smtClean="0">
                          <a:latin typeface="Arial" panose="020B0604020202020204" pitchFamily="34" charset="0"/>
                          <a:cs typeface="Arial" panose="020B0604020202020204" pitchFamily="34" charset="0"/>
                        </a:rPr>
                        <a:t>4.a.iii</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20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60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0.33</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$2.00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$0.67</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250,000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0.83</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60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  8,300,000</a:t>
                      </a:r>
                      <a:endParaRPr lang="en-US" sz="900" dirty="0">
                        <a:latin typeface="Arial" panose="020B0604020202020204" pitchFamily="34" charset="0"/>
                        <a:cs typeface="Arial" panose="020B0604020202020204" pitchFamily="34" charset="0"/>
                      </a:endParaRPr>
                    </a:p>
                  </a:txBody>
                  <a:tcPr marL="68580" marR="68580" marT="34290" marB="34290"/>
                </a:tc>
              </a:tr>
              <a:tr h="237934">
                <a:tc>
                  <a:txBody>
                    <a:bodyPr/>
                    <a:lstStyle/>
                    <a:p>
                      <a:pPr algn="ctr"/>
                      <a:r>
                        <a:rPr lang="en-US" sz="900" dirty="0" smtClean="0">
                          <a:latin typeface="Arial" panose="020B0604020202020204" pitchFamily="34" charset="0"/>
                          <a:cs typeface="Arial" panose="020B0604020202020204" pitchFamily="34" charset="0"/>
                        </a:rPr>
                        <a:t>4.b.ii</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17</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60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0.28</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$2.00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$0.57</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250,000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0.80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60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  6,800,000</a:t>
                      </a:r>
                      <a:endParaRPr lang="en-US" sz="900" dirty="0">
                        <a:latin typeface="Arial" panose="020B0604020202020204" pitchFamily="34" charset="0"/>
                        <a:cs typeface="Arial" panose="020B0604020202020204" pitchFamily="34" charset="0"/>
                      </a:endParaRPr>
                    </a:p>
                  </a:txBody>
                  <a:tcPr marL="68580" marR="68580" marT="34290" marB="34290"/>
                </a:tc>
              </a:tr>
              <a:tr h="237934">
                <a:tc>
                  <a:txBody>
                    <a:bodyPr/>
                    <a:lstStyle/>
                    <a:p>
                      <a:pPr algn="ctr"/>
                      <a:r>
                        <a:rPr lang="en-US" sz="900" dirty="0" smtClean="0">
                          <a:latin typeface="Arial" panose="020B0604020202020204" pitchFamily="34" charset="0"/>
                          <a:cs typeface="Arial" panose="020B0604020202020204" pitchFamily="34" charset="0"/>
                        </a:rPr>
                        <a:t>2.d.i</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56</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60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0.93</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$2.00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$1.87</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125,000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0.87</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60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$12,180,000</a:t>
                      </a:r>
                      <a:endParaRPr lang="en-US" sz="900" dirty="0">
                        <a:latin typeface="Arial" panose="020B0604020202020204" pitchFamily="34" charset="0"/>
                        <a:cs typeface="Arial" panose="020B0604020202020204" pitchFamily="34" charset="0"/>
                      </a:endParaRPr>
                    </a:p>
                  </a:txBody>
                  <a:tcPr marL="68580" marR="68580" marT="34290" marB="34290"/>
                </a:tc>
              </a:tr>
              <a:tr h="237934">
                <a:tc gridSpan="9">
                  <a:txBody>
                    <a:bodyPr/>
                    <a:lstStyle/>
                    <a:p>
                      <a:pPr algn="r"/>
                      <a:r>
                        <a:rPr lang="en-US" sz="900" b="1" dirty="0" smtClean="0">
                          <a:latin typeface="Arial" panose="020B0604020202020204" pitchFamily="34" charset="0"/>
                          <a:cs typeface="Arial" panose="020B0604020202020204" pitchFamily="34" charset="0"/>
                        </a:rPr>
                        <a:t>Total DSRIP Project Valuation</a:t>
                      </a:r>
                      <a:endParaRPr lang="en-US" sz="900" b="1" dirty="0">
                        <a:latin typeface="Arial" panose="020B0604020202020204" pitchFamily="34" charset="0"/>
                        <a:cs typeface="Arial" panose="020B0604020202020204" pitchFamily="34" charset="0"/>
                      </a:endParaRPr>
                    </a:p>
                  </a:txBody>
                  <a:tcPr marL="68580" marR="68580" marT="34290" marB="34290"/>
                </a:tc>
                <a:tc hMerge="1">
                  <a:txBody>
                    <a:bodyPr/>
                    <a:lstStyle/>
                    <a:p>
                      <a:pPr algn="ctr"/>
                      <a:endParaRPr lang="en-US" sz="1200" b="1" dirty="0">
                        <a:latin typeface="Arial" panose="020B0604020202020204" pitchFamily="34" charset="0"/>
                        <a:cs typeface="Arial" panose="020B0604020202020204" pitchFamily="34" charset="0"/>
                      </a:endParaRPr>
                    </a:p>
                  </a:txBody>
                  <a:tcPr/>
                </a:tc>
                <a:tc hMerge="1">
                  <a:txBody>
                    <a:bodyPr/>
                    <a:lstStyle/>
                    <a:p>
                      <a:pPr algn="ctr"/>
                      <a:endParaRPr lang="en-US" sz="1200" b="1" dirty="0">
                        <a:latin typeface="Arial" panose="020B0604020202020204" pitchFamily="34" charset="0"/>
                        <a:cs typeface="Arial" panose="020B0604020202020204" pitchFamily="34" charset="0"/>
                      </a:endParaRPr>
                    </a:p>
                  </a:txBody>
                  <a:tcPr/>
                </a:tc>
                <a:tc hMerge="1">
                  <a:txBody>
                    <a:bodyPr/>
                    <a:lstStyle/>
                    <a:p>
                      <a:pPr algn="ctr"/>
                      <a:endParaRPr lang="en-US" sz="1200" b="1" dirty="0">
                        <a:latin typeface="Arial" panose="020B0604020202020204" pitchFamily="34" charset="0"/>
                        <a:cs typeface="Arial" panose="020B0604020202020204" pitchFamily="34" charset="0"/>
                      </a:endParaRPr>
                    </a:p>
                  </a:txBody>
                  <a:tcPr/>
                </a:tc>
                <a:tc hMerge="1">
                  <a:txBody>
                    <a:bodyPr/>
                    <a:lstStyle/>
                    <a:p>
                      <a:pPr algn="ctr"/>
                      <a:endParaRPr lang="en-US" sz="1200" b="1" dirty="0">
                        <a:latin typeface="Arial" panose="020B0604020202020204" pitchFamily="34" charset="0"/>
                        <a:cs typeface="Arial" panose="020B0604020202020204" pitchFamily="34" charset="0"/>
                      </a:endParaRPr>
                    </a:p>
                  </a:txBody>
                  <a:tcPr/>
                </a:tc>
                <a:tc hMerge="1">
                  <a:txBody>
                    <a:bodyPr/>
                    <a:lstStyle/>
                    <a:p>
                      <a:pPr algn="ctr"/>
                      <a:endParaRPr lang="en-US" sz="1200" b="1" dirty="0">
                        <a:latin typeface="Arial" panose="020B0604020202020204" pitchFamily="34" charset="0"/>
                        <a:cs typeface="Arial" panose="020B0604020202020204" pitchFamily="34" charset="0"/>
                      </a:endParaRPr>
                    </a:p>
                  </a:txBody>
                  <a:tcPr/>
                </a:tc>
                <a:tc hMerge="1">
                  <a:txBody>
                    <a:bodyPr/>
                    <a:lstStyle/>
                    <a:p>
                      <a:pPr algn="ctr"/>
                      <a:endParaRPr lang="en-US" sz="1200" b="1" dirty="0">
                        <a:latin typeface="Arial" panose="020B0604020202020204" pitchFamily="34" charset="0"/>
                        <a:cs typeface="Arial" panose="020B0604020202020204" pitchFamily="34" charset="0"/>
                      </a:endParaRPr>
                    </a:p>
                  </a:txBody>
                  <a:tcPr/>
                </a:tc>
                <a:tc hMerge="1">
                  <a:txBody>
                    <a:bodyPr/>
                    <a:lstStyle/>
                    <a:p>
                      <a:pPr algn="ctr"/>
                      <a:endParaRPr lang="en-US" sz="1200" b="1" dirty="0">
                        <a:latin typeface="Arial" panose="020B0604020202020204" pitchFamily="34" charset="0"/>
                        <a:cs typeface="Arial" panose="020B0604020202020204" pitchFamily="34" charset="0"/>
                      </a:endParaRPr>
                    </a:p>
                  </a:txBody>
                  <a:tcPr/>
                </a:tc>
                <a:tc hMerge="1">
                  <a:txBody>
                    <a:bodyPr/>
                    <a:lstStyle/>
                    <a:p>
                      <a:pPr algn="ctr"/>
                      <a:endParaRPr lang="en-US" sz="1200" b="1" dirty="0">
                        <a:latin typeface="Arial" panose="020B0604020202020204" pitchFamily="34" charset="0"/>
                        <a:cs typeface="Arial" panose="020B0604020202020204" pitchFamily="34" charset="0"/>
                      </a:endParaRPr>
                    </a:p>
                  </a:txBody>
                  <a:tcPr/>
                </a:tc>
                <a:tc>
                  <a:txBody>
                    <a:bodyPr/>
                    <a:lstStyle/>
                    <a:p>
                      <a:pPr algn="ctr"/>
                      <a:r>
                        <a:rPr lang="en-US" sz="900" b="1" dirty="0" smtClean="0">
                          <a:latin typeface="Arial" panose="020B0604020202020204" pitchFamily="34" charset="0"/>
                          <a:cs typeface="Arial" panose="020B0604020202020204" pitchFamily="34" charset="0"/>
                        </a:rPr>
                        <a:t>$171,665,000</a:t>
                      </a:r>
                      <a:endParaRPr lang="en-US" sz="900" b="1" dirty="0">
                        <a:latin typeface="Arial" panose="020B0604020202020204" pitchFamily="34" charset="0"/>
                        <a:cs typeface="Arial" panose="020B0604020202020204" pitchFamily="34" charset="0"/>
                      </a:endParaRPr>
                    </a:p>
                  </a:txBody>
                  <a:tcPr marL="68580" marR="68580" marT="34290" marB="34290"/>
                </a:tc>
              </a:tr>
            </a:tbl>
          </a:graphicData>
        </a:graphic>
      </p:graphicFrame>
      <p:sp>
        <p:nvSpPr>
          <p:cNvPr id="12" name="Oval 11"/>
          <p:cNvSpPr/>
          <p:nvPr/>
        </p:nvSpPr>
        <p:spPr>
          <a:xfrm>
            <a:off x="6491381" y="4740866"/>
            <a:ext cx="11938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n>
                <a:solidFill>
                  <a:schemeClr val="bg1"/>
                </a:solidFill>
              </a:ln>
              <a:solidFill>
                <a:schemeClr val="bg1"/>
              </a:solidFill>
            </a:endParaRPr>
          </a:p>
        </p:txBody>
      </p:sp>
      <p:sp>
        <p:nvSpPr>
          <p:cNvPr id="3" name="TextBox 2"/>
          <p:cNvSpPr txBox="1"/>
          <p:nvPr/>
        </p:nvSpPr>
        <p:spPr>
          <a:xfrm>
            <a:off x="413657" y="5487866"/>
            <a:ext cx="7162799" cy="276999"/>
          </a:xfrm>
          <a:prstGeom prst="rect">
            <a:avLst/>
          </a:prstGeom>
          <a:noFill/>
        </p:spPr>
        <p:txBody>
          <a:bodyPr wrap="square" rtlCol="0">
            <a:spAutoFit/>
          </a:bodyPr>
          <a:lstStyle/>
          <a:p>
            <a:r>
              <a:rPr lang="en-US" sz="1200" b="1" i="1" dirty="0">
                <a:latin typeface="Arial" panose="020B0604020202020204" pitchFamily="34" charset="0"/>
                <a:cs typeface="Arial" panose="020B0604020202020204" pitchFamily="34" charset="0"/>
              </a:rPr>
              <a:t>*This PPS can earn $171,665,000 in DSRIP Funding across the five year demonstration period. </a:t>
            </a:r>
          </a:p>
        </p:txBody>
      </p:sp>
    </p:spTree>
    <p:extLst>
      <p:ext uri="{BB962C8B-B14F-4D97-AF65-F5344CB8AC3E}">
        <p14:creationId xmlns:p14="http://schemas.microsoft.com/office/powerpoint/2010/main" val="37293557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7062"/>
            <a:ext cx="9144000" cy="292239"/>
          </a:xfrm>
          <a:prstGeom prst="rect">
            <a:avLst/>
          </a:prstGeom>
          <a:solidFill>
            <a:srgbClr val="5A33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2B800"/>
              </a:solidFill>
            </a:endParaRPr>
          </a:p>
        </p:txBody>
      </p:sp>
      <p:sp>
        <p:nvSpPr>
          <p:cNvPr id="5" name="Rectangle 4"/>
          <p:cNvSpPr/>
          <p:nvPr/>
        </p:nvSpPr>
        <p:spPr>
          <a:xfrm>
            <a:off x="0" y="0"/>
            <a:ext cx="9144000" cy="113044"/>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dirty="0"/>
          </a:p>
        </p:txBody>
      </p:sp>
      <p:sp>
        <p:nvSpPr>
          <p:cNvPr id="6" name="Content Placeholder 2"/>
          <p:cNvSpPr>
            <a:spLocks noGrp="1"/>
          </p:cNvSpPr>
          <p:nvPr>
            <p:ph idx="1"/>
          </p:nvPr>
        </p:nvSpPr>
        <p:spPr>
          <a:xfrm>
            <a:off x="501073" y="1404257"/>
            <a:ext cx="8367569" cy="3989307"/>
          </a:xfrm>
        </p:spPr>
        <p:txBody>
          <a:bodyPr>
            <a:noAutofit/>
          </a:bodyPr>
          <a:lstStyle/>
          <a:p>
            <a:pPr marL="171450" lvl="1" indent="-171450">
              <a:spcBef>
                <a:spcPts val="2400"/>
              </a:spcBef>
            </a:pPr>
            <a:r>
              <a:rPr lang="en-US" sz="1600" dirty="0">
                <a:latin typeface="Arial" panose="020B0604020202020204" pitchFamily="34" charset="0"/>
                <a:cs typeface="Arial" panose="020B0604020202020204" pitchFamily="34" charset="0"/>
              </a:rPr>
              <a:t>Based on the DSRIP Valuation illustrated in the previous table, the PPS can earn $171,665,000 in DSRIP Funding over the five year demonstration period. </a:t>
            </a:r>
          </a:p>
          <a:p>
            <a:pPr marL="171450" lvl="1" indent="-171450">
              <a:spcBef>
                <a:spcPts val="2400"/>
              </a:spcBef>
            </a:pPr>
            <a:r>
              <a:rPr lang="en-US" sz="1600" dirty="0">
                <a:latin typeface="Arial" panose="020B0604020202020204" pitchFamily="34" charset="0"/>
                <a:cs typeface="Arial" panose="020B0604020202020204" pitchFamily="34" charset="0"/>
              </a:rPr>
              <a:t>Domain 1 Funding is significant, representing approximately 39% of all payments across the waiver.  </a:t>
            </a:r>
            <a:endParaRPr lang="en-US" sz="1600" dirty="0" smtClean="0">
              <a:latin typeface="Arial" panose="020B0604020202020204" pitchFamily="34" charset="0"/>
              <a:cs typeface="Arial" panose="020B0604020202020204" pitchFamily="34" charset="0"/>
            </a:endParaRPr>
          </a:p>
          <a:p>
            <a:pPr marL="600075" lvl="2" indent="-257175">
              <a:spcBef>
                <a:spcPts val="600"/>
              </a:spcBef>
              <a:buFont typeface="Courier New" panose="02070309020205020404" pitchFamily="49" charset="0"/>
              <a:buChar char="o"/>
            </a:pPr>
            <a:r>
              <a:rPr lang="en-US" sz="1400" dirty="0" smtClean="0">
                <a:latin typeface="Arial" panose="020B0604020202020204" pitchFamily="34" charset="0"/>
                <a:cs typeface="Arial" panose="020B0604020202020204" pitchFamily="34" charset="0"/>
              </a:rPr>
              <a:t>Of the total $171.6M DSRIP funds, $66M in DSRIP funds can be earned by successful achievement of Domain 1 Process measures and milestones. </a:t>
            </a:r>
          </a:p>
          <a:p>
            <a:pPr marL="600075" lvl="2" indent="-257175">
              <a:spcBef>
                <a:spcPts val="600"/>
              </a:spcBef>
              <a:buFont typeface="Courier New" panose="02070309020205020404" pitchFamily="49" charset="0"/>
              <a:buChar char="o"/>
            </a:pPr>
            <a:r>
              <a:rPr lang="en-US" sz="1400" dirty="0">
                <a:latin typeface="Arial" panose="020B0604020202020204" pitchFamily="34" charset="0"/>
                <a:cs typeface="Arial" panose="020B0604020202020204" pitchFamily="34" charset="0"/>
              </a:rPr>
              <a:t>Domain 1 Funding ends after DY4, therefore there will be no </a:t>
            </a:r>
            <a:r>
              <a:rPr lang="en-US" sz="1400" dirty="0" smtClean="0">
                <a:latin typeface="Arial" panose="020B0604020202020204" pitchFamily="34" charset="0"/>
                <a:cs typeface="Arial" panose="020B0604020202020204" pitchFamily="34" charset="0"/>
              </a:rPr>
              <a:t>DSRIP payments associated with Domain </a:t>
            </a:r>
            <a:r>
              <a:rPr lang="en-US" sz="1400" dirty="0">
                <a:latin typeface="Arial" panose="020B0604020202020204" pitchFamily="34" charset="0"/>
                <a:cs typeface="Arial" panose="020B0604020202020204" pitchFamily="34" charset="0"/>
              </a:rPr>
              <a:t>1 </a:t>
            </a:r>
            <a:r>
              <a:rPr lang="en-US" sz="1400" dirty="0" smtClean="0">
                <a:latin typeface="Arial" panose="020B0604020202020204" pitchFamily="34" charset="0"/>
                <a:cs typeface="Arial" panose="020B0604020202020204" pitchFamily="34" charset="0"/>
              </a:rPr>
              <a:t>Process Measures </a:t>
            </a:r>
            <a:r>
              <a:rPr lang="en-US" sz="1400" dirty="0">
                <a:latin typeface="Arial" panose="020B0604020202020204" pitchFamily="34" charset="0"/>
                <a:cs typeface="Arial" panose="020B0604020202020204" pitchFamily="34" charset="0"/>
              </a:rPr>
              <a:t>for DY5. </a:t>
            </a:r>
          </a:p>
          <a:p>
            <a:pPr marL="600075" lvl="2" indent="-257175">
              <a:spcBef>
                <a:spcPts val="0"/>
              </a:spcBef>
              <a:buFont typeface="Courier New" panose="02070309020205020404" pitchFamily="49" charset="0"/>
              <a:buChar char="o"/>
            </a:pPr>
            <a:endParaRPr lang="en-US" sz="1400" dirty="0">
              <a:latin typeface="Arial" panose="020B0604020202020204" pitchFamily="34" charset="0"/>
              <a:cs typeface="Arial" panose="020B0604020202020204" pitchFamily="34" charset="0"/>
            </a:endParaRPr>
          </a:p>
          <a:p>
            <a:pPr marL="171450" lvl="1">
              <a:spcBef>
                <a:spcPts val="750"/>
              </a:spcBef>
            </a:pPr>
            <a:endParaRPr lang="en-US" sz="14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pPr marL="342900" lvl="1" indent="0">
              <a:buClr>
                <a:srgbClr val="00B050"/>
              </a:buClr>
              <a:buNone/>
            </a:pPr>
            <a:endParaRPr lang="en-US" sz="2000" dirty="0"/>
          </a:p>
        </p:txBody>
      </p:sp>
      <p:sp>
        <p:nvSpPr>
          <p:cNvPr id="8" name="TextBox 7"/>
          <p:cNvSpPr txBox="1"/>
          <p:nvPr/>
        </p:nvSpPr>
        <p:spPr>
          <a:xfrm>
            <a:off x="135653" y="153135"/>
            <a:ext cx="8847574"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January </a:t>
            </a:r>
            <a:r>
              <a:rPr lang="en-US" sz="900" dirty="0" smtClean="0">
                <a:solidFill>
                  <a:schemeClr val="bg1"/>
                </a:solidFill>
                <a:latin typeface="Arial" panose="020B0604020202020204" pitchFamily="34" charset="0"/>
                <a:cs typeface="Arial" panose="020B0604020202020204" pitchFamily="34" charset="0"/>
              </a:rPr>
              <a:t>2015</a:t>
            </a:r>
            <a:endParaRPr lang="en-US" sz="900" dirty="0">
              <a:solidFill>
                <a:schemeClr val="bg1"/>
              </a:solidFill>
              <a:latin typeface="Arial" panose="020B0604020202020204" pitchFamily="34" charset="0"/>
              <a:cs typeface="Arial" panose="020B0604020202020204" pitchFamily="34" charset="0"/>
            </a:endParaRPr>
          </a:p>
        </p:txBody>
      </p:sp>
      <p:pic>
        <p:nvPicPr>
          <p:cNvPr id="10" name="Picture 9" descr="NYS_DOH_MedicaidRedesign_purple.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68553" y="6146564"/>
            <a:ext cx="1970639" cy="310109"/>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114584"/>
            <a:ext cx="545523" cy="419564"/>
          </a:xfrm>
          <a:prstGeom prst="rect">
            <a:avLst/>
          </a:prstGeom>
        </p:spPr>
      </p:pic>
      <p:sp>
        <p:nvSpPr>
          <p:cNvPr id="11" name="Title 7"/>
          <p:cNvSpPr txBox="1">
            <a:spLocks/>
          </p:cNvSpPr>
          <p:nvPr/>
        </p:nvSpPr>
        <p:spPr>
          <a:xfrm>
            <a:off x="250371" y="791080"/>
            <a:ext cx="8284029" cy="395464"/>
          </a:xfrm>
          <a:prstGeom prst="rect">
            <a:avLst/>
          </a:prstGeom>
        </p:spPr>
        <p:txBody>
          <a:bodyPr vert="horz" lIns="68580" tIns="34290" rIns="68580" bIns="3429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300" b="1" dirty="0">
                <a:solidFill>
                  <a:srgbClr val="5A336F"/>
                </a:solidFill>
                <a:latin typeface="Arial" panose="020B0604020202020204" pitchFamily="34" charset="0"/>
                <a:cs typeface="Arial" panose="020B0604020202020204" pitchFamily="34" charset="0"/>
              </a:rPr>
              <a:t>Earning DSRIP Payments</a:t>
            </a:r>
          </a:p>
        </p:txBody>
      </p:sp>
      <p:sp>
        <p:nvSpPr>
          <p:cNvPr id="7" name="Rectangle 6"/>
          <p:cNvSpPr/>
          <p:nvPr/>
        </p:nvSpPr>
        <p:spPr>
          <a:xfrm>
            <a:off x="545523" y="5482231"/>
            <a:ext cx="8115300" cy="473271"/>
          </a:xfrm>
          <a:prstGeom prst="rect">
            <a:avLst/>
          </a:prstGeom>
        </p:spPr>
        <p:txBody>
          <a:bodyPr wrap="square">
            <a:spAutoFit/>
          </a:bodyPr>
          <a:lstStyle/>
          <a:p>
            <a:pPr>
              <a:lnSpc>
                <a:spcPct val="107000"/>
              </a:lnSpc>
              <a:spcAft>
                <a:spcPts val="600"/>
              </a:spcAft>
            </a:pPr>
            <a:r>
              <a:rPr lang="en-US" sz="1200" b="1" i="1" dirty="0">
                <a:latin typeface="Arial" panose="020B0604020202020204" pitchFamily="34" charset="0"/>
                <a:ea typeface="Calibri" panose="020F0502020204030204" pitchFamily="34" charset="0"/>
                <a:cs typeface="Arial" panose="020B0604020202020204" pitchFamily="34" charset="0"/>
              </a:rPr>
              <a:t>*Please note, DSRIP payments are not distributed evenly from year to year.  Payment % distributions are articulated in the Standard Terms and Conditions (STCs) of the waiver. </a:t>
            </a:r>
            <a:endParaRPr lang="en-US" sz="1200" dirty="0">
              <a:latin typeface="Arial" panose="020B0604020202020204" pitchFamily="34" charset="0"/>
              <a:ea typeface="Calibri" panose="020F050202020403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779037789"/>
              </p:ext>
            </p:extLst>
          </p:nvPr>
        </p:nvGraphicFramePr>
        <p:xfrm>
          <a:off x="1057590" y="3838747"/>
          <a:ext cx="6998675" cy="1390650"/>
        </p:xfrm>
        <a:graphic>
          <a:graphicData uri="http://schemas.openxmlformats.org/drawingml/2006/table">
            <a:tbl>
              <a:tblPr firstRow="1" bandRow="1">
                <a:tableStyleId>{F5AB1C69-6EDB-4FF4-983F-18BD219EF322}</a:tableStyleId>
              </a:tblPr>
              <a:tblGrid>
                <a:gridCol w="1647093"/>
                <a:gridCol w="873369"/>
                <a:gridCol w="885092"/>
                <a:gridCol w="908539"/>
                <a:gridCol w="885092"/>
                <a:gridCol w="908538"/>
                <a:gridCol w="890952"/>
              </a:tblGrid>
              <a:tr h="278130">
                <a:tc>
                  <a:txBody>
                    <a:bodyPr/>
                    <a:lstStyle/>
                    <a:p>
                      <a:r>
                        <a:rPr lang="en-US" sz="900" dirty="0" smtClean="0">
                          <a:latin typeface="Arial" panose="020B0604020202020204" pitchFamily="34" charset="0"/>
                          <a:cs typeface="Arial" panose="020B0604020202020204" pitchFamily="34" charset="0"/>
                        </a:rPr>
                        <a:t>Funding Break Down</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DY 1</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DY 2</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DY 3</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DY 4</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DY 5</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Total</a:t>
                      </a:r>
                      <a:endParaRPr lang="en-US" sz="900" dirty="0">
                        <a:latin typeface="Arial" panose="020B0604020202020204" pitchFamily="34" charset="0"/>
                        <a:cs typeface="Arial" panose="020B0604020202020204" pitchFamily="34" charset="0"/>
                      </a:endParaRPr>
                    </a:p>
                  </a:txBody>
                  <a:tcPr marL="68580" marR="68580" marT="34290" marB="34290"/>
                </a:tc>
              </a:tr>
              <a:tr h="278130">
                <a:tc>
                  <a:txBody>
                    <a:bodyPr/>
                    <a:lstStyle/>
                    <a:p>
                      <a:r>
                        <a:rPr lang="en-US" sz="900" dirty="0" smtClean="0">
                          <a:latin typeface="Arial" panose="020B0604020202020204" pitchFamily="34" charset="0"/>
                          <a:cs typeface="Arial" panose="020B0604020202020204" pitchFamily="34" charset="0"/>
                        </a:rPr>
                        <a:t>DSRIP Annual Funding %</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15.84%</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16.88%</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27.29%</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24.16%</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15.84%</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100%</a:t>
                      </a:r>
                      <a:endParaRPr lang="en-US" sz="900" dirty="0">
                        <a:latin typeface="Arial" panose="020B0604020202020204" pitchFamily="34" charset="0"/>
                        <a:cs typeface="Arial" panose="020B0604020202020204" pitchFamily="34" charset="0"/>
                      </a:endParaRPr>
                    </a:p>
                  </a:txBody>
                  <a:tcPr marL="68580" marR="68580" marT="34290" marB="34290"/>
                </a:tc>
              </a:tr>
              <a:tr h="278130">
                <a:tc>
                  <a:txBody>
                    <a:bodyPr/>
                    <a:lstStyle/>
                    <a:p>
                      <a:r>
                        <a:rPr lang="en-US" sz="900" dirty="0" smtClean="0">
                          <a:latin typeface="Arial" panose="020B0604020202020204" pitchFamily="34" charset="0"/>
                          <a:cs typeface="Arial" panose="020B0604020202020204" pitchFamily="34" charset="0"/>
                        </a:rPr>
                        <a:t>DSRIP Annual Funding</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$27,183,721</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$28,968,912</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$46,846,367</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$41,482,279</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$27,183,721</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$171,655,000</a:t>
                      </a:r>
                      <a:endParaRPr lang="en-US" sz="900" dirty="0">
                        <a:latin typeface="Arial" panose="020B0604020202020204" pitchFamily="34" charset="0"/>
                        <a:cs typeface="Arial" panose="020B0604020202020204" pitchFamily="34" charset="0"/>
                      </a:endParaRPr>
                    </a:p>
                  </a:txBody>
                  <a:tcPr marL="68580" marR="68580" marT="34290" marB="34290"/>
                </a:tc>
              </a:tr>
              <a:tr h="278130">
                <a:tc>
                  <a:txBody>
                    <a:bodyPr/>
                    <a:lstStyle/>
                    <a:p>
                      <a:r>
                        <a:rPr lang="en-US" sz="900" dirty="0" smtClean="0">
                          <a:latin typeface="Arial" panose="020B0604020202020204" pitchFamily="34" charset="0"/>
                          <a:cs typeface="Arial" panose="020B0604020202020204" pitchFamily="34" charset="0"/>
                        </a:rPr>
                        <a:t>Domain 1 Funding %</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80%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60%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40%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20%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39%</a:t>
                      </a:r>
                      <a:endParaRPr lang="en-US" sz="900" dirty="0">
                        <a:latin typeface="Arial" panose="020B0604020202020204" pitchFamily="34" charset="0"/>
                        <a:cs typeface="Arial" panose="020B0604020202020204" pitchFamily="34" charset="0"/>
                      </a:endParaRPr>
                    </a:p>
                  </a:txBody>
                  <a:tcPr marL="68580" marR="68580" marT="34290" marB="34290"/>
                </a:tc>
              </a:tr>
              <a:tr h="278130">
                <a:tc>
                  <a:txBody>
                    <a:bodyPr/>
                    <a:lstStyle/>
                    <a:p>
                      <a:r>
                        <a:rPr lang="en-US" sz="900" dirty="0" smtClean="0">
                          <a:latin typeface="Arial" panose="020B0604020202020204" pitchFamily="34" charset="0"/>
                          <a:cs typeface="Arial" panose="020B0604020202020204" pitchFamily="34" charset="0"/>
                        </a:rPr>
                        <a:t>Domain</a:t>
                      </a:r>
                      <a:r>
                        <a:rPr lang="en-US" sz="900" baseline="0" dirty="0" smtClean="0">
                          <a:latin typeface="Arial" panose="020B0604020202020204" pitchFamily="34" charset="0"/>
                          <a:cs typeface="Arial" panose="020B0604020202020204" pitchFamily="34" charset="0"/>
                        </a:rPr>
                        <a:t> 1 Funding Amounts</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$21,746,977</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$17,381,347</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$18,738,547</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$8,296,456</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$66,163,327</a:t>
                      </a:r>
                      <a:endParaRPr lang="en-US" sz="900" dirty="0">
                        <a:latin typeface="Arial" panose="020B0604020202020204" pitchFamily="34" charset="0"/>
                        <a:cs typeface="Arial" panose="020B0604020202020204" pitchFamily="34" charset="0"/>
                      </a:endParaRPr>
                    </a:p>
                  </a:txBody>
                  <a:tcPr marL="68580" marR="68580" marT="34290" marB="34290"/>
                </a:tc>
              </a:tr>
            </a:tbl>
          </a:graphicData>
        </a:graphic>
      </p:graphicFrame>
      <p:sp>
        <p:nvSpPr>
          <p:cNvPr id="12" name="Oval 11"/>
          <p:cNvSpPr/>
          <p:nvPr/>
        </p:nvSpPr>
        <p:spPr>
          <a:xfrm>
            <a:off x="7188759" y="4928806"/>
            <a:ext cx="931985" cy="30450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n>
                <a:solidFill>
                  <a:schemeClr val="bg1"/>
                </a:solidFill>
              </a:ln>
              <a:solidFill>
                <a:schemeClr val="bg1"/>
              </a:solidFill>
            </a:endParaRPr>
          </a:p>
        </p:txBody>
      </p:sp>
    </p:spTree>
    <p:extLst>
      <p:ext uri="{BB962C8B-B14F-4D97-AF65-F5344CB8AC3E}">
        <p14:creationId xmlns:p14="http://schemas.microsoft.com/office/powerpoint/2010/main" val="26171025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25239"/>
            <a:ext cx="9144000" cy="292239"/>
          </a:xfrm>
          <a:prstGeom prst="rect">
            <a:avLst/>
          </a:prstGeom>
          <a:solidFill>
            <a:srgbClr val="5A33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2B800"/>
              </a:solidFill>
            </a:endParaRPr>
          </a:p>
        </p:txBody>
      </p:sp>
      <p:sp>
        <p:nvSpPr>
          <p:cNvPr id="5" name="Rectangle 4"/>
          <p:cNvSpPr/>
          <p:nvPr/>
        </p:nvSpPr>
        <p:spPr>
          <a:xfrm>
            <a:off x="0" y="8177"/>
            <a:ext cx="9144000" cy="113044"/>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dirty="0"/>
          </a:p>
        </p:txBody>
      </p:sp>
      <p:sp>
        <p:nvSpPr>
          <p:cNvPr id="6" name="Content Placeholder 2"/>
          <p:cNvSpPr>
            <a:spLocks noGrp="1"/>
          </p:cNvSpPr>
          <p:nvPr>
            <p:ph idx="1"/>
          </p:nvPr>
        </p:nvSpPr>
        <p:spPr>
          <a:xfrm>
            <a:off x="359229" y="1415143"/>
            <a:ext cx="8348739" cy="3978421"/>
          </a:xfrm>
        </p:spPr>
        <p:txBody>
          <a:bodyPr>
            <a:noAutofit/>
          </a:bodyPr>
          <a:lstStyle/>
          <a:p>
            <a:pPr marL="171450" lvl="1" indent="-171450">
              <a:spcBef>
                <a:spcPts val="1200"/>
              </a:spcBef>
            </a:pPr>
            <a:r>
              <a:rPr lang="en-US" sz="1600" dirty="0">
                <a:latin typeface="Arial" panose="020B0604020202020204" pitchFamily="34" charset="0"/>
                <a:cs typeface="Arial" panose="020B0604020202020204" pitchFamily="34" charset="0"/>
              </a:rPr>
              <a:t>As illustrated in the table exhibiting the calculation of the total DSRIP Funding, Project 3.a.i has a value of $18.3M out of the total $171.6M in DSRIP Funding. </a:t>
            </a:r>
          </a:p>
          <a:p>
            <a:pPr marL="600075" lvl="2" indent="-257175">
              <a:spcBef>
                <a:spcPts val="1200"/>
              </a:spcBef>
              <a:buFont typeface="Courier New" panose="02070309020205020404" pitchFamily="49" charset="0"/>
              <a:buChar char="o"/>
            </a:pPr>
            <a:r>
              <a:rPr lang="en-US" sz="1400" dirty="0">
                <a:latin typeface="Arial" panose="020B0604020202020204" pitchFamily="34" charset="0"/>
                <a:cs typeface="Arial" panose="020B0604020202020204" pitchFamily="34" charset="0"/>
              </a:rPr>
              <a:t>The funding for a single project is apportioned over the five year demonstration period in accordance with the Standard Terms &amp; Conditions of the waiver. </a:t>
            </a:r>
          </a:p>
          <a:p>
            <a:pPr marL="600075" lvl="2" indent="-257175">
              <a:spcBef>
                <a:spcPts val="1200"/>
              </a:spcBef>
              <a:buFont typeface="Courier New" panose="02070309020205020404" pitchFamily="49" charset="0"/>
              <a:buChar char="o"/>
            </a:pPr>
            <a:r>
              <a:rPr lang="en-US" sz="1400" dirty="0">
                <a:latin typeface="Arial" panose="020B0604020202020204" pitchFamily="34" charset="0"/>
                <a:cs typeface="Arial" panose="020B0604020202020204" pitchFamily="34" charset="0"/>
              </a:rPr>
              <a:t>Domain 1 Funding associated for Project 3.a.i accounts for $7M of the total $18.3M in DSRIP Funding for this project. </a:t>
            </a:r>
          </a:p>
          <a:p>
            <a:pPr marL="600075" lvl="2" indent="-257175">
              <a:spcBef>
                <a:spcPts val="0"/>
              </a:spcBef>
              <a:buFont typeface="Courier New" panose="02070309020205020404" pitchFamily="49" charset="0"/>
              <a:buChar char="o"/>
            </a:pPr>
            <a:endParaRPr lang="en-US" sz="1350" dirty="0">
              <a:latin typeface="Arial" panose="020B0604020202020204" pitchFamily="34" charset="0"/>
              <a:cs typeface="Arial" panose="020B0604020202020204" pitchFamily="34" charset="0"/>
            </a:endParaRPr>
          </a:p>
          <a:p>
            <a:pPr marL="171450" lvl="1">
              <a:spcBef>
                <a:spcPts val="750"/>
              </a:spcBef>
            </a:pPr>
            <a:endParaRPr lang="en-US" sz="1650" dirty="0">
              <a:latin typeface="Arial" panose="020B0604020202020204" pitchFamily="34" charset="0"/>
              <a:cs typeface="Arial" panose="020B0604020202020204" pitchFamily="34" charset="0"/>
            </a:endParaRPr>
          </a:p>
          <a:p>
            <a:endParaRPr lang="en-US" sz="1650" dirty="0">
              <a:latin typeface="Arial" panose="020B0604020202020204" pitchFamily="34" charset="0"/>
              <a:cs typeface="Arial" panose="020B0604020202020204" pitchFamily="34" charset="0"/>
            </a:endParaRPr>
          </a:p>
          <a:p>
            <a:pPr marL="342900" lvl="1" indent="0">
              <a:buClr>
                <a:srgbClr val="00B050"/>
              </a:buClr>
              <a:buNone/>
            </a:pPr>
            <a:endParaRPr lang="en-US" dirty="0"/>
          </a:p>
        </p:txBody>
      </p:sp>
      <p:sp>
        <p:nvSpPr>
          <p:cNvPr id="8" name="TextBox 7"/>
          <p:cNvSpPr txBox="1"/>
          <p:nvPr/>
        </p:nvSpPr>
        <p:spPr>
          <a:xfrm>
            <a:off x="135653" y="161312"/>
            <a:ext cx="8847574"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January 2015	</a:t>
            </a:r>
          </a:p>
        </p:txBody>
      </p:sp>
      <p:pic>
        <p:nvPicPr>
          <p:cNvPr id="10" name="Picture 9" descr="NYS_DOH_MedicaidRedesign_purple.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68553" y="6391229"/>
            <a:ext cx="1970639" cy="310109"/>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359249"/>
            <a:ext cx="545523" cy="419564"/>
          </a:xfrm>
          <a:prstGeom prst="rect">
            <a:avLst/>
          </a:prstGeom>
        </p:spPr>
      </p:pic>
      <p:sp>
        <p:nvSpPr>
          <p:cNvPr id="11" name="Title 7"/>
          <p:cNvSpPr txBox="1">
            <a:spLocks/>
          </p:cNvSpPr>
          <p:nvPr/>
        </p:nvSpPr>
        <p:spPr>
          <a:xfrm>
            <a:off x="250371" y="794658"/>
            <a:ext cx="8284029" cy="391886"/>
          </a:xfrm>
          <a:prstGeom prst="rect">
            <a:avLst/>
          </a:prstGeom>
        </p:spPr>
        <p:txBody>
          <a:bodyPr vert="horz" lIns="68580" tIns="34290" rIns="68580" bIns="3429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300" b="1" dirty="0">
                <a:solidFill>
                  <a:srgbClr val="5A336F"/>
                </a:solidFill>
                <a:latin typeface="Arial" panose="020B0604020202020204" pitchFamily="34" charset="0"/>
                <a:cs typeface="Arial" panose="020B0604020202020204" pitchFamily="34" charset="0"/>
              </a:rPr>
              <a:t>Earning DSRIP Payments</a:t>
            </a:r>
          </a:p>
        </p:txBody>
      </p:sp>
      <p:graphicFrame>
        <p:nvGraphicFramePr>
          <p:cNvPr id="2" name="Table 1"/>
          <p:cNvGraphicFramePr>
            <a:graphicFrameLocks noGrp="1"/>
          </p:cNvGraphicFramePr>
          <p:nvPr>
            <p:extLst>
              <p:ext uri="{D42A27DB-BD31-4B8C-83A1-F6EECF244321}">
                <p14:modId xmlns:p14="http://schemas.microsoft.com/office/powerpoint/2010/main" val="3503940615"/>
              </p:ext>
            </p:extLst>
          </p:nvPr>
        </p:nvGraphicFramePr>
        <p:xfrm>
          <a:off x="807219" y="3229153"/>
          <a:ext cx="6998675" cy="1390650"/>
        </p:xfrm>
        <a:graphic>
          <a:graphicData uri="http://schemas.openxmlformats.org/drawingml/2006/table">
            <a:tbl>
              <a:tblPr firstRow="1" bandRow="1">
                <a:tableStyleId>{F5AB1C69-6EDB-4FF4-983F-18BD219EF322}</a:tableStyleId>
              </a:tblPr>
              <a:tblGrid>
                <a:gridCol w="1647093"/>
                <a:gridCol w="873369"/>
                <a:gridCol w="885092"/>
                <a:gridCol w="908539"/>
                <a:gridCol w="885092"/>
                <a:gridCol w="908538"/>
                <a:gridCol w="890952"/>
              </a:tblGrid>
              <a:tr h="278130">
                <a:tc>
                  <a:txBody>
                    <a:bodyPr/>
                    <a:lstStyle/>
                    <a:p>
                      <a:r>
                        <a:rPr lang="en-US" sz="900" dirty="0" smtClean="0">
                          <a:latin typeface="Arial" panose="020B0604020202020204" pitchFamily="34" charset="0"/>
                          <a:cs typeface="Arial" panose="020B0604020202020204" pitchFamily="34" charset="0"/>
                        </a:rPr>
                        <a:t>Funding Break Down</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DY 1</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DY 2</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DY 3</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DY 4</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DY 5</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Total</a:t>
                      </a:r>
                      <a:endParaRPr lang="en-US" sz="900" dirty="0">
                        <a:latin typeface="Arial" panose="020B0604020202020204" pitchFamily="34" charset="0"/>
                        <a:cs typeface="Arial" panose="020B0604020202020204" pitchFamily="34" charset="0"/>
                      </a:endParaRPr>
                    </a:p>
                  </a:txBody>
                  <a:tcPr marL="68580" marR="68580" marT="34290" marB="34290"/>
                </a:tc>
              </a:tr>
              <a:tr h="278130">
                <a:tc>
                  <a:txBody>
                    <a:bodyPr/>
                    <a:lstStyle/>
                    <a:p>
                      <a:r>
                        <a:rPr lang="en-US" sz="900" dirty="0" smtClean="0">
                          <a:latin typeface="Arial" panose="020B0604020202020204" pitchFamily="34" charset="0"/>
                          <a:cs typeface="Arial" panose="020B0604020202020204" pitchFamily="34" charset="0"/>
                        </a:rPr>
                        <a:t>DSRIP Annual Funding %</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15.84%</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16.88%</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27.29%</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24.16%</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15.84%</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100%</a:t>
                      </a:r>
                      <a:endParaRPr lang="en-US" sz="900" dirty="0">
                        <a:latin typeface="Arial" panose="020B0604020202020204" pitchFamily="34" charset="0"/>
                        <a:cs typeface="Arial" panose="020B0604020202020204" pitchFamily="34" charset="0"/>
                      </a:endParaRPr>
                    </a:p>
                  </a:txBody>
                  <a:tcPr marL="68580" marR="68580" marT="34290" marB="34290"/>
                </a:tc>
              </a:tr>
              <a:tr h="278130">
                <a:tc>
                  <a:txBody>
                    <a:bodyPr/>
                    <a:lstStyle/>
                    <a:p>
                      <a:r>
                        <a:rPr lang="en-US" sz="900" dirty="0" smtClean="0">
                          <a:latin typeface="Arial" panose="020B0604020202020204" pitchFamily="34" charset="0"/>
                          <a:cs typeface="Arial" panose="020B0604020202020204" pitchFamily="34" charset="0"/>
                        </a:rPr>
                        <a:t>DSRIP Annual Funding</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$2,902,616</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$3,093,235</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$5,002,149</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$4,429,384</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$2,902,616</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$18,330,000</a:t>
                      </a:r>
                      <a:endParaRPr lang="en-US" sz="900" dirty="0">
                        <a:latin typeface="Arial" panose="020B0604020202020204" pitchFamily="34" charset="0"/>
                        <a:cs typeface="Arial" panose="020B0604020202020204" pitchFamily="34" charset="0"/>
                      </a:endParaRPr>
                    </a:p>
                  </a:txBody>
                  <a:tcPr marL="68580" marR="68580" marT="34290" marB="34290"/>
                </a:tc>
              </a:tr>
              <a:tr h="278130">
                <a:tc>
                  <a:txBody>
                    <a:bodyPr/>
                    <a:lstStyle/>
                    <a:p>
                      <a:r>
                        <a:rPr lang="en-US" sz="900" dirty="0" smtClean="0">
                          <a:latin typeface="Arial" panose="020B0604020202020204" pitchFamily="34" charset="0"/>
                          <a:cs typeface="Arial" panose="020B0604020202020204" pitchFamily="34" charset="0"/>
                        </a:rPr>
                        <a:t>Domain 1 Funding %</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80%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60%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40%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20%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39%</a:t>
                      </a:r>
                      <a:endParaRPr lang="en-US" sz="900" dirty="0">
                        <a:latin typeface="Arial" panose="020B0604020202020204" pitchFamily="34" charset="0"/>
                        <a:cs typeface="Arial" panose="020B0604020202020204" pitchFamily="34" charset="0"/>
                      </a:endParaRPr>
                    </a:p>
                  </a:txBody>
                  <a:tcPr marL="68580" marR="68580" marT="34290" marB="34290"/>
                </a:tc>
              </a:tr>
              <a:tr h="278130">
                <a:tc>
                  <a:txBody>
                    <a:bodyPr/>
                    <a:lstStyle/>
                    <a:p>
                      <a:r>
                        <a:rPr lang="en-US" sz="900" dirty="0" smtClean="0">
                          <a:latin typeface="Arial" panose="020B0604020202020204" pitchFamily="34" charset="0"/>
                          <a:cs typeface="Arial" panose="020B0604020202020204" pitchFamily="34" charset="0"/>
                        </a:rPr>
                        <a:t>Domain</a:t>
                      </a:r>
                      <a:r>
                        <a:rPr lang="en-US" sz="900" baseline="0" dirty="0" smtClean="0">
                          <a:latin typeface="Arial" panose="020B0604020202020204" pitchFamily="34" charset="0"/>
                          <a:cs typeface="Arial" panose="020B0604020202020204" pitchFamily="34" charset="0"/>
                        </a:rPr>
                        <a:t> 1 Funding Amounts</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$2,322,093</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$1,855,941</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$2,000,860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$885,877</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$7,064,770</a:t>
                      </a:r>
                      <a:endParaRPr lang="en-US" sz="900" dirty="0">
                        <a:latin typeface="Arial" panose="020B0604020202020204" pitchFamily="34" charset="0"/>
                        <a:cs typeface="Arial" panose="020B0604020202020204" pitchFamily="34" charset="0"/>
                      </a:endParaRPr>
                    </a:p>
                  </a:txBody>
                  <a:tcPr marL="68580" marR="68580" marT="34290" marB="34290"/>
                </a:tc>
              </a:tr>
            </a:tbl>
          </a:graphicData>
        </a:graphic>
      </p:graphicFrame>
      <p:sp>
        <p:nvSpPr>
          <p:cNvPr id="12" name="Oval 11"/>
          <p:cNvSpPr/>
          <p:nvPr/>
        </p:nvSpPr>
        <p:spPr>
          <a:xfrm>
            <a:off x="2398255" y="4315562"/>
            <a:ext cx="931985" cy="30450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n>
                <a:solidFill>
                  <a:schemeClr val="bg1"/>
                </a:solidFill>
              </a:ln>
              <a:solidFill>
                <a:schemeClr val="bg1"/>
              </a:solidFill>
            </a:endParaRPr>
          </a:p>
        </p:txBody>
      </p:sp>
    </p:spTree>
    <p:extLst>
      <p:ext uri="{BB962C8B-B14F-4D97-AF65-F5344CB8AC3E}">
        <p14:creationId xmlns:p14="http://schemas.microsoft.com/office/powerpoint/2010/main" val="19500343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40068"/>
            <a:ext cx="9144000" cy="292239"/>
          </a:xfrm>
          <a:prstGeom prst="rect">
            <a:avLst/>
          </a:prstGeom>
          <a:solidFill>
            <a:srgbClr val="5A33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2B800"/>
              </a:solidFill>
            </a:endParaRPr>
          </a:p>
        </p:txBody>
      </p:sp>
      <p:sp>
        <p:nvSpPr>
          <p:cNvPr id="5" name="Rectangle 4"/>
          <p:cNvSpPr/>
          <p:nvPr/>
        </p:nvSpPr>
        <p:spPr>
          <a:xfrm>
            <a:off x="0" y="23006"/>
            <a:ext cx="9144000" cy="113044"/>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dirty="0"/>
          </a:p>
        </p:txBody>
      </p:sp>
      <p:sp>
        <p:nvSpPr>
          <p:cNvPr id="6" name="Content Placeholder 2"/>
          <p:cNvSpPr>
            <a:spLocks noGrp="1"/>
          </p:cNvSpPr>
          <p:nvPr>
            <p:ph idx="1"/>
          </p:nvPr>
        </p:nvSpPr>
        <p:spPr>
          <a:xfrm>
            <a:off x="250371" y="1382486"/>
            <a:ext cx="8457597" cy="4011078"/>
          </a:xfrm>
        </p:spPr>
        <p:txBody>
          <a:bodyPr>
            <a:noAutofit/>
          </a:bodyPr>
          <a:lstStyle/>
          <a:p>
            <a:pPr marL="171450" lvl="1" indent="-171450">
              <a:spcBef>
                <a:spcPts val="1200"/>
              </a:spcBef>
            </a:pPr>
            <a:r>
              <a:rPr lang="en-US" sz="1600" dirty="0">
                <a:latin typeface="Arial" panose="020B0604020202020204" pitchFamily="34" charset="0"/>
                <a:cs typeface="Arial" panose="020B0604020202020204" pitchFamily="34" charset="0"/>
              </a:rPr>
              <a:t>DSRIP payments associated with Domain 1 funding are made at regular intervals as dictated in the Standard Terms &amp; Conditions of the waiver. </a:t>
            </a:r>
          </a:p>
          <a:p>
            <a:pPr marL="600075" lvl="2" indent="-257175">
              <a:spcBef>
                <a:spcPts val="1200"/>
              </a:spcBef>
              <a:buFont typeface="Courier New" panose="02070309020205020404" pitchFamily="49" charset="0"/>
              <a:buChar char="o"/>
            </a:pPr>
            <a:r>
              <a:rPr lang="en-US" sz="1400" dirty="0">
                <a:latin typeface="Arial" panose="020B0604020202020204" pitchFamily="34" charset="0"/>
                <a:cs typeface="Arial" panose="020B0604020202020204" pitchFamily="34" charset="0"/>
              </a:rPr>
              <a:t>There will be three payments made in DY 1 with two payments made in all subsequent years. </a:t>
            </a:r>
          </a:p>
          <a:p>
            <a:pPr marL="600075" lvl="2" indent="-257175">
              <a:spcBef>
                <a:spcPts val="1200"/>
              </a:spcBef>
              <a:buFont typeface="Courier New" panose="02070309020205020404" pitchFamily="49" charset="0"/>
              <a:buChar char="o"/>
            </a:pPr>
            <a:r>
              <a:rPr lang="en-US" sz="1400" dirty="0">
                <a:latin typeface="Arial" panose="020B0604020202020204" pitchFamily="34" charset="0"/>
                <a:cs typeface="Arial" panose="020B0604020202020204" pitchFamily="34" charset="0"/>
              </a:rPr>
              <a:t>DY 1 payments associated with Project 3.a.i would be broken out as follows: </a:t>
            </a:r>
          </a:p>
          <a:p>
            <a:pPr marL="171450" lvl="1">
              <a:spcBef>
                <a:spcPts val="750"/>
              </a:spcBef>
            </a:pPr>
            <a:endParaRPr lang="en-US" sz="1650" dirty="0">
              <a:latin typeface="Arial" panose="020B0604020202020204" pitchFamily="34" charset="0"/>
              <a:cs typeface="Arial" panose="020B0604020202020204" pitchFamily="34" charset="0"/>
            </a:endParaRPr>
          </a:p>
          <a:p>
            <a:endParaRPr lang="en-US" sz="1650" dirty="0">
              <a:latin typeface="Arial" panose="020B0604020202020204" pitchFamily="34" charset="0"/>
              <a:cs typeface="Arial" panose="020B0604020202020204" pitchFamily="34" charset="0"/>
            </a:endParaRPr>
          </a:p>
          <a:p>
            <a:pPr marL="342900" lvl="1" indent="0">
              <a:buClr>
                <a:srgbClr val="00B050"/>
              </a:buClr>
              <a:buNone/>
            </a:pPr>
            <a:endParaRPr lang="en-US" dirty="0"/>
          </a:p>
        </p:txBody>
      </p:sp>
      <p:sp>
        <p:nvSpPr>
          <p:cNvPr id="8" name="TextBox 7"/>
          <p:cNvSpPr txBox="1"/>
          <p:nvPr/>
        </p:nvSpPr>
        <p:spPr>
          <a:xfrm>
            <a:off x="135653" y="176141"/>
            <a:ext cx="8847574"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January 2015	</a:t>
            </a:r>
          </a:p>
        </p:txBody>
      </p:sp>
      <p:pic>
        <p:nvPicPr>
          <p:cNvPr id="10" name="Picture 9" descr="NYS_DOH_MedicaidRedesign_purple.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68553" y="6375723"/>
            <a:ext cx="1970639" cy="310109"/>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343743"/>
            <a:ext cx="545523" cy="419564"/>
          </a:xfrm>
          <a:prstGeom prst="rect">
            <a:avLst/>
          </a:prstGeom>
        </p:spPr>
      </p:pic>
      <p:sp>
        <p:nvSpPr>
          <p:cNvPr id="11" name="Title 7"/>
          <p:cNvSpPr txBox="1">
            <a:spLocks/>
          </p:cNvSpPr>
          <p:nvPr/>
        </p:nvSpPr>
        <p:spPr>
          <a:xfrm>
            <a:off x="250371" y="794658"/>
            <a:ext cx="8284029" cy="391886"/>
          </a:xfrm>
          <a:prstGeom prst="rect">
            <a:avLst/>
          </a:prstGeom>
        </p:spPr>
        <p:txBody>
          <a:bodyPr vert="horz" lIns="68580" tIns="34290" rIns="68580" bIns="3429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300" b="1" dirty="0">
                <a:solidFill>
                  <a:srgbClr val="5A336F"/>
                </a:solidFill>
                <a:latin typeface="Arial" panose="020B0604020202020204" pitchFamily="34" charset="0"/>
                <a:cs typeface="Arial" panose="020B0604020202020204" pitchFamily="34" charset="0"/>
              </a:rPr>
              <a:t>Earning DSRIP Payments</a:t>
            </a:r>
          </a:p>
        </p:txBody>
      </p:sp>
      <p:graphicFrame>
        <p:nvGraphicFramePr>
          <p:cNvPr id="2" name="Table 1"/>
          <p:cNvGraphicFramePr>
            <a:graphicFrameLocks noGrp="1"/>
          </p:cNvGraphicFramePr>
          <p:nvPr>
            <p:extLst>
              <p:ext uri="{D42A27DB-BD31-4B8C-83A1-F6EECF244321}">
                <p14:modId xmlns:p14="http://schemas.microsoft.com/office/powerpoint/2010/main" val="2910321608"/>
              </p:ext>
            </p:extLst>
          </p:nvPr>
        </p:nvGraphicFramePr>
        <p:xfrm>
          <a:off x="626346" y="2916815"/>
          <a:ext cx="4695094" cy="1177290"/>
        </p:xfrm>
        <a:graphic>
          <a:graphicData uri="http://schemas.openxmlformats.org/drawingml/2006/table">
            <a:tbl>
              <a:tblPr firstRow="1" bandRow="1">
                <a:tableStyleId>{F5AB1C69-6EDB-4FF4-983F-18BD219EF322}</a:tableStyleId>
              </a:tblPr>
              <a:tblGrid>
                <a:gridCol w="1792556"/>
                <a:gridCol w="950501"/>
                <a:gridCol w="963260"/>
                <a:gridCol w="988777"/>
              </a:tblGrid>
              <a:tr h="342900">
                <a:tc>
                  <a:txBody>
                    <a:bodyPr/>
                    <a:lstStyle/>
                    <a:p>
                      <a:pPr algn="l"/>
                      <a:r>
                        <a:rPr lang="en-US" sz="900" dirty="0" smtClean="0">
                          <a:latin typeface="Arial" panose="020B0604020202020204" pitchFamily="34" charset="0"/>
                          <a:cs typeface="Arial" panose="020B0604020202020204" pitchFamily="34" charset="0"/>
                        </a:rPr>
                        <a:t>Payment</a:t>
                      </a:r>
                      <a:r>
                        <a:rPr lang="en-US" sz="900" baseline="0" dirty="0" smtClean="0">
                          <a:latin typeface="Arial" panose="020B0604020202020204" pitchFamily="34" charset="0"/>
                          <a:cs typeface="Arial" panose="020B0604020202020204" pitchFamily="34" charset="0"/>
                        </a:rPr>
                        <a:t> </a:t>
                      </a:r>
                      <a:r>
                        <a:rPr lang="en-US" sz="900" dirty="0" smtClean="0">
                          <a:latin typeface="Arial" panose="020B0604020202020204" pitchFamily="34" charset="0"/>
                          <a:cs typeface="Arial" panose="020B0604020202020204" pitchFamily="34" charset="0"/>
                        </a:rPr>
                        <a:t>Break Down</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DY 1 – Payment 1</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DY 1 – Payment 2</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DY 1 – Payment 3</a:t>
                      </a:r>
                      <a:endParaRPr lang="en-US" sz="900" dirty="0">
                        <a:latin typeface="Arial" panose="020B0604020202020204" pitchFamily="34" charset="0"/>
                        <a:cs typeface="Arial" panose="020B0604020202020204" pitchFamily="34" charset="0"/>
                      </a:endParaRPr>
                    </a:p>
                  </a:txBody>
                  <a:tcPr marL="68580" marR="68580" marT="34290" marB="34290"/>
                </a:tc>
              </a:tr>
              <a:tr h="278130">
                <a:tc>
                  <a:txBody>
                    <a:bodyPr/>
                    <a:lstStyle/>
                    <a:p>
                      <a:pPr algn="l"/>
                      <a:r>
                        <a:rPr lang="en-US" sz="900" dirty="0" smtClean="0">
                          <a:latin typeface="Arial" panose="020B0604020202020204" pitchFamily="34" charset="0"/>
                          <a:cs typeface="Arial" panose="020B0604020202020204" pitchFamily="34" charset="0"/>
                        </a:rPr>
                        <a:t>Total</a:t>
                      </a:r>
                      <a:r>
                        <a:rPr lang="en-US" sz="900" baseline="0" dirty="0" smtClean="0">
                          <a:latin typeface="Arial" panose="020B0604020202020204" pitchFamily="34" charset="0"/>
                          <a:cs typeface="Arial" panose="020B0604020202020204" pitchFamily="34" charset="0"/>
                        </a:rPr>
                        <a:t> Domain 1 Funding – DY 1</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$2,322,093</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$2,322,093</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$2,322,093</a:t>
                      </a:r>
                      <a:endParaRPr lang="en-US" sz="900" dirty="0">
                        <a:latin typeface="Arial" panose="020B0604020202020204" pitchFamily="34" charset="0"/>
                        <a:cs typeface="Arial" panose="020B0604020202020204" pitchFamily="34" charset="0"/>
                      </a:endParaRPr>
                    </a:p>
                  </a:txBody>
                  <a:tcPr marL="68580" marR="68580" marT="34290" marB="34290"/>
                </a:tc>
              </a:tr>
              <a:tr h="278130">
                <a:tc>
                  <a:txBody>
                    <a:bodyPr/>
                    <a:lstStyle/>
                    <a:p>
                      <a:pPr algn="l"/>
                      <a:r>
                        <a:rPr lang="en-US" sz="900" dirty="0" smtClean="0">
                          <a:latin typeface="Arial" panose="020B0604020202020204" pitchFamily="34" charset="0"/>
                          <a:cs typeface="Arial" panose="020B0604020202020204" pitchFamily="34" charset="0"/>
                        </a:rPr>
                        <a:t>Domain</a:t>
                      </a:r>
                      <a:r>
                        <a:rPr lang="en-US" sz="900" baseline="0" dirty="0" smtClean="0">
                          <a:latin typeface="Arial" panose="020B0604020202020204" pitchFamily="34" charset="0"/>
                          <a:cs typeface="Arial" panose="020B0604020202020204" pitchFamily="34" charset="0"/>
                        </a:rPr>
                        <a:t> 1 Payment Allocation</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50%</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25%</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25%</a:t>
                      </a:r>
                      <a:endParaRPr lang="en-US" sz="900" dirty="0">
                        <a:latin typeface="Arial" panose="020B0604020202020204" pitchFamily="34" charset="0"/>
                        <a:cs typeface="Arial" panose="020B0604020202020204" pitchFamily="34" charset="0"/>
                      </a:endParaRPr>
                    </a:p>
                  </a:txBody>
                  <a:tcPr marL="68580" marR="68580" marT="34290" marB="34290"/>
                </a:tc>
              </a:tr>
              <a:tr h="278130">
                <a:tc>
                  <a:txBody>
                    <a:bodyPr/>
                    <a:lstStyle/>
                    <a:p>
                      <a:pPr algn="l"/>
                      <a:r>
                        <a:rPr lang="en-US" sz="900" dirty="0" smtClean="0">
                          <a:latin typeface="Arial" panose="020B0604020202020204" pitchFamily="34" charset="0"/>
                          <a:cs typeface="Arial" panose="020B0604020202020204" pitchFamily="34" charset="0"/>
                        </a:rPr>
                        <a:t>Maximum Domain 1 Payment</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$1,161,046</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$580,523</a:t>
                      </a:r>
                      <a:endParaRPr lang="en-US" sz="900"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900" dirty="0" smtClean="0">
                          <a:latin typeface="Arial" panose="020B0604020202020204" pitchFamily="34" charset="0"/>
                          <a:cs typeface="Arial" panose="020B0604020202020204" pitchFamily="34" charset="0"/>
                        </a:rPr>
                        <a:t>$580,523</a:t>
                      </a:r>
                      <a:endParaRPr lang="en-US" sz="900" dirty="0">
                        <a:latin typeface="Arial" panose="020B0604020202020204" pitchFamily="34" charset="0"/>
                        <a:cs typeface="Arial" panose="020B0604020202020204" pitchFamily="34" charset="0"/>
                      </a:endParaRPr>
                    </a:p>
                  </a:txBody>
                  <a:tcPr marL="68580" marR="68580" marT="34290" marB="34290"/>
                </a:tc>
              </a:tr>
            </a:tbl>
          </a:graphicData>
        </a:graphic>
      </p:graphicFrame>
      <p:sp>
        <p:nvSpPr>
          <p:cNvPr id="12" name="Oval 11"/>
          <p:cNvSpPr/>
          <p:nvPr/>
        </p:nvSpPr>
        <p:spPr>
          <a:xfrm>
            <a:off x="4348424" y="3778421"/>
            <a:ext cx="931985" cy="30450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n>
                <a:solidFill>
                  <a:schemeClr val="bg1"/>
                </a:solidFill>
              </a:ln>
              <a:solidFill>
                <a:schemeClr val="bg1"/>
              </a:solidFill>
            </a:endParaRPr>
          </a:p>
        </p:txBody>
      </p:sp>
    </p:spTree>
    <p:extLst>
      <p:ext uri="{BB962C8B-B14F-4D97-AF65-F5344CB8AC3E}">
        <p14:creationId xmlns:p14="http://schemas.microsoft.com/office/powerpoint/2010/main" val="25980547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10457"/>
            <a:ext cx="9144000" cy="898954"/>
          </a:xfrm>
          <a:prstGeom prst="rect">
            <a:avLst/>
          </a:prstGeom>
          <a:solidFill>
            <a:srgbClr val="5A33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 name="Rectangle 4"/>
          <p:cNvSpPr/>
          <p:nvPr/>
        </p:nvSpPr>
        <p:spPr>
          <a:xfrm>
            <a:off x="0" y="5016427"/>
            <a:ext cx="9144000" cy="94028"/>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dirty="0"/>
          </a:p>
        </p:txBody>
      </p:sp>
      <p:sp>
        <p:nvSpPr>
          <p:cNvPr id="11" name="TextBox 10"/>
          <p:cNvSpPr txBox="1"/>
          <p:nvPr/>
        </p:nvSpPr>
        <p:spPr>
          <a:xfrm>
            <a:off x="492529" y="2777836"/>
            <a:ext cx="7722480" cy="830997"/>
          </a:xfrm>
          <a:prstGeom prst="rect">
            <a:avLst/>
          </a:prstGeom>
          <a:noFill/>
        </p:spPr>
        <p:txBody>
          <a:bodyPr wrap="square" rtlCol="0">
            <a:spAutoFit/>
          </a:bodyPr>
          <a:lstStyle/>
          <a:p>
            <a:r>
              <a:rPr lang="en-US" sz="2400" b="1" dirty="0">
                <a:solidFill>
                  <a:srgbClr val="5A336F"/>
                </a:solidFill>
                <a:latin typeface="Arial"/>
                <a:cs typeface="Arial"/>
              </a:rPr>
              <a:t>An Example of How Achievement Values Equate to Payments</a:t>
            </a:r>
          </a:p>
        </p:txBody>
      </p:sp>
      <p:sp>
        <p:nvSpPr>
          <p:cNvPr id="12" name="TextBox 11"/>
          <p:cNvSpPr txBox="1"/>
          <p:nvPr/>
        </p:nvSpPr>
        <p:spPr>
          <a:xfrm>
            <a:off x="7565232" y="5421432"/>
            <a:ext cx="1350169" cy="300082"/>
          </a:xfrm>
          <a:prstGeom prst="rect">
            <a:avLst/>
          </a:prstGeom>
          <a:noFill/>
        </p:spPr>
        <p:txBody>
          <a:bodyPr wrap="square" rtlCol="0">
            <a:spAutoFit/>
          </a:bodyPr>
          <a:lstStyle/>
          <a:p>
            <a:r>
              <a:rPr lang="en-US" sz="1350" dirty="0">
                <a:solidFill>
                  <a:schemeClr val="bg1"/>
                </a:solidFill>
                <a:latin typeface="Arial" panose="020B0604020202020204" pitchFamily="34" charset="0"/>
                <a:cs typeface="Arial" panose="020B0604020202020204" pitchFamily="34" charset="0"/>
              </a:rPr>
              <a:t>January 2015</a:t>
            </a:r>
          </a:p>
        </p:txBody>
      </p:sp>
      <p:pic>
        <p:nvPicPr>
          <p:cNvPr id="2" name="Picture 1" descr="NYS_DOH_MedicaidRedesign_purpl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6410" y="1053264"/>
            <a:ext cx="3278071" cy="515854"/>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142431"/>
            <a:ext cx="1114425" cy="866978"/>
          </a:xfrm>
          <a:prstGeom prst="rect">
            <a:avLst/>
          </a:prstGeom>
        </p:spPr>
      </p:pic>
    </p:spTree>
    <p:extLst>
      <p:ext uri="{BB962C8B-B14F-4D97-AF65-F5344CB8AC3E}">
        <p14:creationId xmlns:p14="http://schemas.microsoft.com/office/powerpoint/2010/main" val="31115188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7062"/>
            <a:ext cx="9144000" cy="292239"/>
          </a:xfrm>
          <a:prstGeom prst="rect">
            <a:avLst/>
          </a:prstGeom>
          <a:solidFill>
            <a:srgbClr val="5A33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2B800"/>
              </a:solidFill>
            </a:endParaRPr>
          </a:p>
        </p:txBody>
      </p:sp>
      <p:sp>
        <p:nvSpPr>
          <p:cNvPr id="5" name="Rectangle 4"/>
          <p:cNvSpPr/>
          <p:nvPr/>
        </p:nvSpPr>
        <p:spPr>
          <a:xfrm>
            <a:off x="0" y="0"/>
            <a:ext cx="9144000" cy="113044"/>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dirty="0"/>
          </a:p>
        </p:txBody>
      </p:sp>
      <p:sp>
        <p:nvSpPr>
          <p:cNvPr id="7" name="Title 7"/>
          <p:cNvSpPr>
            <a:spLocks noGrp="1"/>
          </p:cNvSpPr>
          <p:nvPr>
            <p:ph type="title"/>
          </p:nvPr>
        </p:nvSpPr>
        <p:spPr>
          <a:xfrm>
            <a:off x="250372" y="794657"/>
            <a:ext cx="8284028" cy="391886"/>
          </a:xfrm>
        </p:spPr>
        <p:txBody>
          <a:bodyPr>
            <a:noAutofit/>
          </a:bodyPr>
          <a:lstStyle/>
          <a:p>
            <a:r>
              <a:rPr lang="en-US" sz="3000" b="1" dirty="0">
                <a:solidFill>
                  <a:srgbClr val="5A336F"/>
                </a:solidFill>
                <a:latin typeface="Arial" panose="020B0604020202020204" pitchFamily="34" charset="0"/>
                <a:cs typeface="Arial" panose="020B0604020202020204" pitchFamily="34" charset="0"/>
              </a:rPr>
              <a:t>Tying it All Together </a:t>
            </a:r>
          </a:p>
        </p:txBody>
      </p:sp>
      <p:sp>
        <p:nvSpPr>
          <p:cNvPr id="6" name="Content Placeholder 2"/>
          <p:cNvSpPr>
            <a:spLocks noGrp="1"/>
          </p:cNvSpPr>
          <p:nvPr>
            <p:ph idx="1"/>
          </p:nvPr>
        </p:nvSpPr>
        <p:spPr>
          <a:xfrm>
            <a:off x="161053" y="1436914"/>
            <a:ext cx="8572361" cy="1331687"/>
          </a:xfrm>
        </p:spPr>
        <p:txBody>
          <a:bodyPr>
            <a:noAutofit/>
          </a:bodyPr>
          <a:lstStyle/>
          <a:p>
            <a:pPr lvl="0">
              <a:spcBef>
                <a:spcPts val="1800"/>
              </a:spcBef>
            </a:pPr>
            <a:r>
              <a:rPr lang="en-US" sz="1800" dirty="0"/>
              <a:t>As outlined throughout, the PPS will be evaluated on whether an achievement value was earned across each Domain 1 Process Measure, both those specific to DSRIP projects and those pertaining to the Organizational components of the PPS.  </a:t>
            </a:r>
          </a:p>
          <a:p>
            <a:pPr lvl="0">
              <a:spcBef>
                <a:spcPts val="1800"/>
              </a:spcBef>
            </a:pPr>
            <a:r>
              <a:rPr lang="en-US" sz="1800" dirty="0"/>
              <a:t>A total achievement value (TAV) will be calculated for each DSRIP project.  </a:t>
            </a:r>
          </a:p>
          <a:p>
            <a:pPr lvl="0">
              <a:spcBef>
                <a:spcPts val="1800"/>
              </a:spcBef>
            </a:pPr>
            <a:r>
              <a:rPr lang="en-US" sz="1800" dirty="0"/>
              <a:t>The resulting Percentage Achievement Value will dictate how much Domain 1 Funding is earned by a PPS for each DSRIP project. </a:t>
            </a:r>
          </a:p>
          <a:p>
            <a:pPr lvl="1">
              <a:spcBef>
                <a:spcPts val="1200"/>
              </a:spcBef>
              <a:buFont typeface="Courier New" panose="02070309020205020404" pitchFamily="49" charset="0"/>
              <a:buChar char="o"/>
            </a:pPr>
            <a:r>
              <a:rPr lang="en-US" sz="1600" dirty="0"/>
              <a:t>How Achievement Values will be evaluated will be explained in detail to PPSs prior to the submission of the Implementation Plan. </a:t>
            </a:r>
          </a:p>
        </p:txBody>
      </p:sp>
      <p:sp>
        <p:nvSpPr>
          <p:cNvPr id="8" name="TextBox 7"/>
          <p:cNvSpPr txBox="1"/>
          <p:nvPr/>
        </p:nvSpPr>
        <p:spPr>
          <a:xfrm>
            <a:off x="135653" y="153135"/>
            <a:ext cx="8847574"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January </a:t>
            </a:r>
            <a:r>
              <a:rPr lang="en-US" sz="900" dirty="0" smtClean="0">
                <a:solidFill>
                  <a:schemeClr val="bg1"/>
                </a:solidFill>
                <a:latin typeface="Arial" panose="020B0604020202020204" pitchFamily="34" charset="0"/>
                <a:cs typeface="Arial" panose="020B0604020202020204" pitchFamily="34" charset="0"/>
              </a:rPr>
              <a:t>2015</a:t>
            </a:r>
            <a:endParaRPr lang="en-US" sz="900" dirty="0">
              <a:solidFill>
                <a:schemeClr val="bg1"/>
              </a:solidFill>
              <a:latin typeface="Arial" panose="020B0604020202020204" pitchFamily="34" charset="0"/>
              <a:cs typeface="Arial" panose="020B0604020202020204" pitchFamily="34" charset="0"/>
            </a:endParaRPr>
          </a:p>
        </p:txBody>
      </p:sp>
      <p:pic>
        <p:nvPicPr>
          <p:cNvPr id="10" name="Picture 9" descr="NYS_DOH_MedicaidRedesign_purpl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68553" y="6470416"/>
            <a:ext cx="1970639" cy="310109"/>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438436"/>
            <a:ext cx="545523" cy="419564"/>
          </a:xfrm>
          <a:prstGeom prst="rect">
            <a:avLst/>
          </a:prstGeom>
        </p:spPr>
      </p:pic>
    </p:spTree>
    <p:extLst>
      <p:ext uri="{BB962C8B-B14F-4D97-AF65-F5344CB8AC3E}">
        <p14:creationId xmlns:p14="http://schemas.microsoft.com/office/powerpoint/2010/main" val="27857916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3248" y="117062"/>
            <a:ext cx="9144000" cy="292239"/>
          </a:xfrm>
          <a:prstGeom prst="rect">
            <a:avLst/>
          </a:prstGeom>
          <a:solidFill>
            <a:srgbClr val="5A33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2B800"/>
              </a:solidFill>
            </a:endParaRPr>
          </a:p>
        </p:txBody>
      </p:sp>
      <p:sp>
        <p:nvSpPr>
          <p:cNvPr id="5" name="Rectangle 4"/>
          <p:cNvSpPr/>
          <p:nvPr/>
        </p:nvSpPr>
        <p:spPr>
          <a:xfrm>
            <a:off x="43248" y="0"/>
            <a:ext cx="9144000" cy="113044"/>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dirty="0"/>
          </a:p>
        </p:txBody>
      </p:sp>
      <p:sp>
        <p:nvSpPr>
          <p:cNvPr id="8" name="TextBox 7"/>
          <p:cNvSpPr txBox="1"/>
          <p:nvPr/>
        </p:nvSpPr>
        <p:spPr>
          <a:xfrm>
            <a:off x="178901" y="153135"/>
            <a:ext cx="8847574"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January 2015	</a:t>
            </a:r>
          </a:p>
        </p:txBody>
      </p:sp>
      <p:pic>
        <p:nvPicPr>
          <p:cNvPr id="10" name="Picture 9" descr="NYS_DOH_MedicaidRedesign_purpl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68553" y="6364281"/>
            <a:ext cx="1970639" cy="310109"/>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32301"/>
            <a:ext cx="545523" cy="419564"/>
          </a:xfrm>
          <a:prstGeom prst="rect">
            <a:avLst/>
          </a:prstGeom>
        </p:spPr>
      </p:pic>
      <p:graphicFrame>
        <p:nvGraphicFramePr>
          <p:cNvPr id="2" name="Table 1"/>
          <p:cNvGraphicFramePr>
            <a:graphicFrameLocks noGrp="1"/>
          </p:cNvGraphicFramePr>
          <p:nvPr>
            <p:extLst/>
          </p:nvPr>
        </p:nvGraphicFramePr>
        <p:xfrm>
          <a:off x="1512887" y="1399607"/>
          <a:ext cx="4900614" cy="4222876"/>
        </p:xfrm>
        <a:graphic>
          <a:graphicData uri="http://schemas.openxmlformats.org/drawingml/2006/table">
            <a:tbl>
              <a:tblPr firstRow="1" firstCol="1" bandRow="1">
                <a:tableStyleId>{EB344D84-9AFB-497E-A393-DC336BA19D2E}</a:tableStyleId>
              </a:tblPr>
              <a:tblGrid>
                <a:gridCol w="3589811"/>
                <a:gridCol w="1310803"/>
              </a:tblGrid>
              <a:tr h="382667">
                <a:tc>
                  <a:txBody>
                    <a:bodyPr/>
                    <a:lstStyle/>
                    <a:p>
                      <a:pPr marL="0" marR="0">
                        <a:lnSpc>
                          <a:spcPct val="107000"/>
                        </a:lnSpc>
                        <a:spcBef>
                          <a:spcPts val="0"/>
                        </a:spcBef>
                        <a:spcAft>
                          <a:spcPts val="0"/>
                        </a:spcAft>
                      </a:pPr>
                      <a:r>
                        <a:rPr lang="en-US" sz="1200" dirty="0">
                          <a:effectLst/>
                        </a:rPr>
                        <a:t>Process Measure Type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328" marR="473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dirty="0">
                          <a:effectLst/>
                        </a:rPr>
                        <a:t>DY1</a:t>
                      </a:r>
                    </a:p>
                    <a:p>
                      <a:pPr marL="0" marR="0" algn="ctr">
                        <a:lnSpc>
                          <a:spcPct val="107000"/>
                        </a:lnSpc>
                        <a:spcBef>
                          <a:spcPts val="0"/>
                        </a:spcBef>
                        <a:spcAft>
                          <a:spcPts val="0"/>
                        </a:spcAft>
                      </a:pPr>
                      <a:r>
                        <a:rPr lang="en-US" sz="1200" dirty="0" smtClean="0">
                          <a:effectLst/>
                        </a:rPr>
                        <a:t>Payment 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328" marR="473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1559">
                <a:tc>
                  <a:txBody>
                    <a:bodyPr/>
                    <a:lstStyle/>
                    <a:p>
                      <a:pPr marL="0" marR="0">
                        <a:lnSpc>
                          <a:spcPct val="107000"/>
                        </a:lnSpc>
                        <a:spcBef>
                          <a:spcPts val="0"/>
                        </a:spcBef>
                        <a:spcAft>
                          <a:spcPts val="0"/>
                        </a:spcAft>
                      </a:pPr>
                      <a:r>
                        <a:rPr lang="en-US" sz="900" dirty="0">
                          <a:effectLst/>
                        </a:rPr>
                        <a:t>Project Plan Application Approval</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328" marR="473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rPr>
                        <a:t>N/A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328" marR="473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1559">
                <a:tc>
                  <a:txBody>
                    <a:bodyPr/>
                    <a:lstStyle/>
                    <a:p>
                      <a:pPr marL="0" marR="0">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328" marR="473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328" marR="473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1559">
                <a:tc>
                  <a:txBody>
                    <a:bodyPr/>
                    <a:lstStyle/>
                    <a:p>
                      <a:pPr marL="0" marR="0">
                        <a:lnSpc>
                          <a:spcPct val="107000"/>
                        </a:lnSpc>
                        <a:spcBef>
                          <a:spcPts val="0"/>
                        </a:spcBef>
                        <a:spcAft>
                          <a:spcPts val="0"/>
                        </a:spcAft>
                      </a:pPr>
                      <a:r>
                        <a:rPr lang="en-US" sz="900" dirty="0">
                          <a:effectLst/>
                        </a:rPr>
                        <a:t>Organizational Process Measures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328" marR="473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328" marR="473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1559">
                <a:tc>
                  <a:txBody>
                    <a:bodyPr/>
                    <a:lstStyle/>
                    <a:p>
                      <a:pPr marL="0" marR="0">
                        <a:lnSpc>
                          <a:spcPct val="107000"/>
                        </a:lnSpc>
                        <a:spcBef>
                          <a:spcPts val="0"/>
                        </a:spcBef>
                        <a:spcAft>
                          <a:spcPts val="0"/>
                        </a:spcAft>
                      </a:pPr>
                      <a:r>
                        <a:rPr lang="en-US" sz="900" dirty="0">
                          <a:effectLst/>
                        </a:rPr>
                        <a:t>Governance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328" marR="473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328" marR="473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1559">
                <a:tc>
                  <a:txBody>
                    <a:bodyPr/>
                    <a:lstStyle/>
                    <a:p>
                      <a:pPr marL="0" marR="0">
                        <a:lnSpc>
                          <a:spcPct val="107000"/>
                        </a:lnSpc>
                        <a:spcBef>
                          <a:spcPts val="0"/>
                        </a:spcBef>
                        <a:spcAft>
                          <a:spcPts val="0"/>
                        </a:spcAft>
                      </a:pPr>
                      <a:r>
                        <a:rPr lang="en-US" sz="900" dirty="0">
                          <a:effectLst/>
                        </a:rPr>
                        <a:t>    Implementation Plan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328" marR="473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rPr>
                        <a:t>N/A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328" marR="473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1559">
                <a:tc>
                  <a:txBody>
                    <a:bodyPr/>
                    <a:lstStyle/>
                    <a:p>
                      <a:pPr marL="0" marR="0">
                        <a:lnSpc>
                          <a:spcPct val="107000"/>
                        </a:lnSpc>
                        <a:spcBef>
                          <a:spcPts val="0"/>
                        </a:spcBef>
                        <a:spcAft>
                          <a:spcPts val="0"/>
                        </a:spcAft>
                      </a:pPr>
                      <a:r>
                        <a:rPr lang="en-US" sz="900" dirty="0">
                          <a:effectLst/>
                        </a:rPr>
                        <a:t>    Quarterly Progress Reports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328" marR="473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rPr>
                        <a:t>1</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328" marR="473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1559">
                <a:tc>
                  <a:txBody>
                    <a:bodyPr/>
                    <a:lstStyle/>
                    <a:p>
                      <a:pPr marL="0" marR="0">
                        <a:lnSpc>
                          <a:spcPct val="107000"/>
                        </a:lnSpc>
                        <a:spcBef>
                          <a:spcPts val="0"/>
                        </a:spcBef>
                        <a:spcAft>
                          <a:spcPts val="0"/>
                        </a:spcAft>
                      </a:pPr>
                      <a:r>
                        <a:rPr lang="en-US" sz="900" dirty="0">
                          <a:effectLst/>
                        </a:rPr>
                        <a:t>Workforce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328" marR="473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328" marR="473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1559">
                <a:tc>
                  <a:txBody>
                    <a:bodyPr/>
                    <a:lstStyle/>
                    <a:p>
                      <a:pPr marL="0" marR="0">
                        <a:lnSpc>
                          <a:spcPct val="107000"/>
                        </a:lnSpc>
                        <a:spcBef>
                          <a:spcPts val="0"/>
                        </a:spcBef>
                        <a:spcAft>
                          <a:spcPts val="0"/>
                        </a:spcAft>
                      </a:pPr>
                      <a:r>
                        <a:rPr lang="en-US" sz="900" dirty="0">
                          <a:effectLst/>
                        </a:rPr>
                        <a:t>    Implementation Plan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328" marR="473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rPr>
                        <a:t>N/A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328" marR="473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1559">
                <a:tc>
                  <a:txBody>
                    <a:bodyPr/>
                    <a:lstStyle/>
                    <a:p>
                      <a:pPr marL="0" marR="0">
                        <a:lnSpc>
                          <a:spcPct val="107000"/>
                        </a:lnSpc>
                        <a:spcBef>
                          <a:spcPts val="0"/>
                        </a:spcBef>
                        <a:spcAft>
                          <a:spcPts val="0"/>
                        </a:spcAft>
                      </a:pPr>
                      <a:r>
                        <a:rPr lang="en-US" sz="900" dirty="0">
                          <a:effectLst/>
                        </a:rPr>
                        <a:t>    Quarterly Progress Reports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328" marR="473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rPr>
                        <a:t>1</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328" marR="473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1559">
                <a:tc>
                  <a:txBody>
                    <a:bodyPr/>
                    <a:lstStyle/>
                    <a:p>
                      <a:pPr marL="0" marR="0">
                        <a:lnSpc>
                          <a:spcPct val="107000"/>
                        </a:lnSpc>
                        <a:spcBef>
                          <a:spcPts val="0"/>
                        </a:spcBef>
                        <a:spcAft>
                          <a:spcPts val="0"/>
                        </a:spcAft>
                      </a:pPr>
                      <a:r>
                        <a:rPr lang="en-US" sz="900" dirty="0">
                          <a:effectLst/>
                        </a:rPr>
                        <a:t>Cultural Competency/Health Literacy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328" marR="473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328" marR="473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1559">
                <a:tc>
                  <a:txBody>
                    <a:bodyPr/>
                    <a:lstStyle/>
                    <a:p>
                      <a:pPr marL="0" marR="0">
                        <a:lnSpc>
                          <a:spcPct val="107000"/>
                        </a:lnSpc>
                        <a:spcBef>
                          <a:spcPts val="0"/>
                        </a:spcBef>
                        <a:spcAft>
                          <a:spcPts val="0"/>
                        </a:spcAft>
                      </a:pPr>
                      <a:r>
                        <a:rPr lang="en-US" sz="900" dirty="0">
                          <a:effectLst/>
                        </a:rPr>
                        <a:t>    Implementation Plan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328" marR="473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rPr>
                        <a:t>N/A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328" marR="473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1559">
                <a:tc>
                  <a:txBody>
                    <a:bodyPr/>
                    <a:lstStyle/>
                    <a:p>
                      <a:pPr marL="0" marR="0">
                        <a:lnSpc>
                          <a:spcPct val="107000"/>
                        </a:lnSpc>
                        <a:spcBef>
                          <a:spcPts val="0"/>
                        </a:spcBef>
                        <a:spcAft>
                          <a:spcPts val="0"/>
                        </a:spcAft>
                      </a:pPr>
                      <a:r>
                        <a:rPr lang="en-US" sz="900" dirty="0">
                          <a:effectLst/>
                        </a:rPr>
                        <a:t>    Quarterly Progress Reports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328" marR="473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rPr>
                        <a:t>1</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328" marR="473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1559">
                <a:tc>
                  <a:txBody>
                    <a:bodyPr/>
                    <a:lstStyle/>
                    <a:p>
                      <a:pPr marL="0" marR="0">
                        <a:lnSpc>
                          <a:spcPct val="107000"/>
                        </a:lnSpc>
                        <a:spcBef>
                          <a:spcPts val="0"/>
                        </a:spcBef>
                        <a:spcAft>
                          <a:spcPts val="0"/>
                        </a:spcAft>
                      </a:pPr>
                      <a:r>
                        <a:rPr lang="en-US" sz="900" dirty="0">
                          <a:effectLst/>
                        </a:rPr>
                        <a:t>Financial Sustainability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328" marR="473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328" marR="473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1559">
                <a:tc>
                  <a:txBody>
                    <a:bodyPr/>
                    <a:lstStyle/>
                    <a:p>
                      <a:pPr marL="0" marR="0">
                        <a:lnSpc>
                          <a:spcPct val="107000"/>
                        </a:lnSpc>
                        <a:spcBef>
                          <a:spcPts val="0"/>
                        </a:spcBef>
                        <a:spcAft>
                          <a:spcPts val="0"/>
                        </a:spcAft>
                      </a:pPr>
                      <a:r>
                        <a:rPr lang="en-US" sz="900" dirty="0">
                          <a:effectLst/>
                        </a:rPr>
                        <a:t>    Implementation Plan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328" marR="473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rPr>
                        <a:t>N/A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328" marR="473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1559">
                <a:tc>
                  <a:txBody>
                    <a:bodyPr/>
                    <a:lstStyle/>
                    <a:p>
                      <a:pPr marL="0" marR="0">
                        <a:lnSpc>
                          <a:spcPct val="107000"/>
                        </a:lnSpc>
                        <a:spcBef>
                          <a:spcPts val="0"/>
                        </a:spcBef>
                        <a:spcAft>
                          <a:spcPts val="0"/>
                        </a:spcAft>
                      </a:pPr>
                      <a:r>
                        <a:rPr lang="en-US" sz="900" dirty="0">
                          <a:effectLst/>
                        </a:rPr>
                        <a:t>    Quarterly Progress Reports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328" marR="473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rPr>
                        <a:t>1</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328" marR="473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1559">
                <a:tc>
                  <a:txBody>
                    <a:bodyPr/>
                    <a:lstStyle/>
                    <a:p>
                      <a:pPr marL="0" marR="0">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328" marR="473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328" marR="473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1559">
                <a:tc>
                  <a:txBody>
                    <a:bodyPr/>
                    <a:lstStyle/>
                    <a:p>
                      <a:pPr marL="0" marR="0">
                        <a:lnSpc>
                          <a:spcPct val="107000"/>
                        </a:lnSpc>
                        <a:spcBef>
                          <a:spcPts val="0"/>
                        </a:spcBef>
                        <a:spcAft>
                          <a:spcPts val="0"/>
                        </a:spcAft>
                      </a:pPr>
                      <a:r>
                        <a:rPr lang="en-US" sz="900" dirty="0">
                          <a:effectLst/>
                        </a:rPr>
                        <a:t>DSRIP Project Specific Process Measures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328" marR="473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328" marR="473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1559">
                <a:tc>
                  <a:txBody>
                    <a:bodyPr/>
                    <a:lstStyle/>
                    <a:p>
                      <a:pPr marL="0" marR="0">
                        <a:lnSpc>
                          <a:spcPct val="107000"/>
                        </a:lnSpc>
                        <a:spcBef>
                          <a:spcPts val="0"/>
                        </a:spcBef>
                        <a:spcAft>
                          <a:spcPts val="0"/>
                        </a:spcAft>
                      </a:pPr>
                      <a:r>
                        <a:rPr lang="en-US" sz="900" dirty="0">
                          <a:effectLst/>
                        </a:rPr>
                        <a:t>Implementation Plan*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328" marR="473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rPr>
                        <a:t>N/A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328" marR="473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2737">
                <a:tc>
                  <a:txBody>
                    <a:bodyPr/>
                    <a:lstStyle/>
                    <a:p>
                      <a:pPr marL="0" marR="0">
                        <a:lnSpc>
                          <a:spcPct val="107000"/>
                        </a:lnSpc>
                        <a:spcBef>
                          <a:spcPts val="0"/>
                        </a:spcBef>
                        <a:spcAft>
                          <a:spcPts val="0"/>
                        </a:spcAft>
                      </a:pPr>
                      <a:r>
                        <a:rPr lang="en-US" sz="900" dirty="0">
                          <a:effectLst/>
                        </a:rPr>
                        <a:t>Quarterly Progress Reports &amp; Project Budget &amp; Flow of Funds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328" marR="473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rPr>
                        <a:t>1</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328" marR="473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1559">
                <a:tc>
                  <a:txBody>
                    <a:bodyPr/>
                    <a:lstStyle/>
                    <a:p>
                      <a:pPr marL="0" marR="0">
                        <a:lnSpc>
                          <a:spcPct val="107000"/>
                        </a:lnSpc>
                        <a:spcBef>
                          <a:spcPts val="0"/>
                        </a:spcBef>
                        <a:spcAft>
                          <a:spcPts val="0"/>
                        </a:spcAft>
                      </a:pPr>
                      <a:r>
                        <a:rPr lang="en-US" sz="900" dirty="0">
                          <a:effectLst/>
                        </a:rPr>
                        <a:t>Patient Engagement Speed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328" marR="473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rPr>
                        <a:t>0</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328" marR="473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1559">
                <a:tc>
                  <a:txBody>
                    <a:bodyPr/>
                    <a:lstStyle/>
                    <a:p>
                      <a:pPr marL="0" marR="0">
                        <a:lnSpc>
                          <a:spcPct val="107000"/>
                        </a:lnSpc>
                        <a:spcBef>
                          <a:spcPts val="0"/>
                        </a:spcBef>
                        <a:spcAft>
                          <a:spcPts val="0"/>
                        </a:spcAft>
                      </a:pPr>
                      <a:r>
                        <a:rPr lang="en-US" sz="900" dirty="0">
                          <a:effectLst/>
                        </a:rPr>
                        <a:t>Project Implementation Speed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328" marR="473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rPr>
                        <a:t>1</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328" marR="473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1559">
                <a:tc>
                  <a:txBody>
                    <a:bodyPr/>
                    <a:lstStyle/>
                    <a:p>
                      <a:pPr marL="0" marR="0">
                        <a:lnSpc>
                          <a:spcPct val="107000"/>
                        </a:lnSpc>
                        <a:spcBef>
                          <a:spcPts val="0"/>
                        </a:spcBef>
                        <a:spcAft>
                          <a:spcPts val="0"/>
                        </a:spcAft>
                      </a:pPr>
                      <a:r>
                        <a:rPr lang="en-US" sz="900" dirty="0">
                          <a:effectLst/>
                        </a:rPr>
                        <a:t>Total Achievement Value Earned by PPS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328" marR="473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rPr>
                        <a:t>6</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328" marR="473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B800"/>
                    </a:solidFill>
                  </a:tcPr>
                </a:tc>
              </a:tr>
              <a:tr h="141559">
                <a:tc>
                  <a:txBody>
                    <a:bodyPr/>
                    <a:lstStyle/>
                    <a:p>
                      <a:pPr marL="0" marR="0">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328" marR="473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328" marR="4732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1559">
                <a:tc>
                  <a:txBody>
                    <a:bodyPr/>
                    <a:lstStyle/>
                    <a:p>
                      <a:pPr marL="0" marR="0">
                        <a:lnSpc>
                          <a:spcPct val="107000"/>
                        </a:lnSpc>
                        <a:spcBef>
                          <a:spcPts val="0"/>
                        </a:spcBef>
                        <a:spcAft>
                          <a:spcPts val="0"/>
                        </a:spcAft>
                      </a:pPr>
                      <a:r>
                        <a:rPr lang="en-US" sz="900" dirty="0">
                          <a:effectLst/>
                        </a:rPr>
                        <a:t>Percentage Achievement Value (6/7)</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328" marR="473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rPr>
                        <a:t>85.71%</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328" marR="4732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B800"/>
                    </a:solidFill>
                  </a:tcPr>
                </a:tc>
              </a:tr>
              <a:tr h="141559">
                <a:tc>
                  <a:txBody>
                    <a:bodyPr/>
                    <a:lstStyle/>
                    <a:p>
                      <a:pPr marL="0" marR="0">
                        <a:lnSpc>
                          <a:spcPct val="107000"/>
                        </a:lnSpc>
                        <a:spcBef>
                          <a:spcPts val="0"/>
                        </a:spcBef>
                        <a:spcAft>
                          <a:spcPts val="0"/>
                        </a:spcAft>
                      </a:pPr>
                      <a:r>
                        <a:rPr lang="en-US" sz="900" dirty="0">
                          <a:effectLst/>
                        </a:rPr>
                        <a:t>Domain 1 Funding for Project </a:t>
                      </a:r>
                      <a:r>
                        <a:rPr lang="en-US" sz="900" dirty="0" smtClean="0">
                          <a:effectLst/>
                        </a:rPr>
                        <a:t>3.a.i</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328" marR="473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smtClean="0">
                          <a:solidFill>
                            <a:schemeClr val="bg1"/>
                          </a:solidFill>
                          <a:effectLst/>
                        </a:rPr>
                        <a:t>$580,523</a:t>
                      </a:r>
                      <a:endParaRPr lang="en-US"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7328" marR="4732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A336F"/>
                    </a:solidFill>
                  </a:tcPr>
                </a:tc>
              </a:tr>
              <a:tr h="141559">
                <a:tc>
                  <a:txBody>
                    <a:bodyPr/>
                    <a:lstStyle/>
                    <a:p>
                      <a:pPr marL="0" marR="0">
                        <a:lnSpc>
                          <a:spcPct val="107000"/>
                        </a:lnSpc>
                        <a:spcBef>
                          <a:spcPts val="0"/>
                        </a:spcBef>
                        <a:spcAft>
                          <a:spcPts val="0"/>
                        </a:spcAft>
                      </a:pPr>
                      <a:r>
                        <a:rPr lang="en-US" sz="900" dirty="0">
                          <a:effectLst/>
                        </a:rPr>
                        <a:t>Domain 1 Funding Achieved for Project </a:t>
                      </a:r>
                      <a:r>
                        <a:rPr lang="en-US" sz="900" dirty="0" smtClean="0">
                          <a:effectLst/>
                        </a:rPr>
                        <a:t>3.a.i.</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328" marR="4732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smtClean="0">
                          <a:effectLst/>
                        </a:rPr>
                        <a:t>$497,591</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7328" marR="4732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B800"/>
                    </a:solidFill>
                  </a:tcPr>
                </a:tc>
              </a:tr>
            </a:tbl>
          </a:graphicData>
        </a:graphic>
      </p:graphicFrame>
      <p:sp>
        <p:nvSpPr>
          <p:cNvPr id="3" name="Rectangular Callout 2"/>
          <p:cNvSpPr/>
          <p:nvPr/>
        </p:nvSpPr>
        <p:spPr>
          <a:xfrm>
            <a:off x="43248" y="2732315"/>
            <a:ext cx="1456939" cy="2122372"/>
          </a:xfrm>
          <a:prstGeom prst="wedgeRectCallout">
            <a:avLst>
              <a:gd name="adj1" fmla="val 49659"/>
              <a:gd name="adj2" fmla="val 74193"/>
            </a:avLst>
          </a:prstGeom>
          <a:solidFill>
            <a:srgbClr val="765884"/>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r>
              <a:rPr lang="en-US" sz="1400" dirty="0"/>
              <a:t>There was a maximum of $580,523 in Domain 1 funding available for Project 3.a.i for the DY1, Q3/Q4 payment period</a:t>
            </a:r>
          </a:p>
        </p:txBody>
      </p:sp>
      <p:sp>
        <p:nvSpPr>
          <p:cNvPr id="16" name="Rectangular Callout 15"/>
          <p:cNvSpPr/>
          <p:nvPr/>
        </p:nvSpPr>
        <p:spPr>
          <a:xfrm>
            <a:off x="6494203" y="3243943"/>
            <a:ext cx="2591884" cy="1500084"/>
          </a:xfrm>
          <a:prstGeom prst="wedgeRectCallout">
            <a:avLst>
              <a:gd name="adj1" fmla="val -53572"/>
              <a:gd name="adj2" fmla="val 84669"/>
            </a:avLst>
          </a:prstGeom>
          <a:solidFill>
            <a:srgbClr val="F2B8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In this example the PPS earned </a:t>
            </a:r>
            <a:r>
              <a:rPr lang="en-US" sz="1400" b="1" u="sng" dirty="0"/>
              <a:t>6 out of 7 </a:t>
            </a:r>
            <a:r>
              <a:rPr lang="en-US" sz="1400" dirty="0"/>
              <a:t>AVs or a Percentage Achievement Value of 85.71%, resulting in the award of $497,591 in Domain 1 Funding for Project 3.a.i. </a:t>
            </a:r>
          </a:p>
        </p:txBody>
      </p:sp>
    </p:spTree>
    <p:extLst>
      <p:ext uri="{BB962C8B-B14F-4D97-AF65-F5344CB8AC3E}">
        <p14:creationId xmlns:p14="http://schemas.microsoft.com/office/powerpoint/2010/main" val="24422679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5110457"/>
            <a:ext cx="9144000" cy="898954"/>
          </a:xfrm>
          <a:prstGeom prst="rect">
            <a:avLst/>
          </a:prstGeom>
          <a:solidFill>
            <a:srgbClr val="5A33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7" name="Rectangle 16"/>
          <p:cNvSpPr/>
          <p:nvPr/>
        </p:nvSpPr>
        <p:spPr>
          <a:xfrm>
            <a:off x="0" y="5016427"/>
            <a:ext cx="9144000" cy="94028"/>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dirty="0"/>
          </a:p>
        </p:txBody>
      </p:sp>
      <p:sp>
        <p:nvSpPr>
          <p:cNvPr id="14" name="Rectangle 13"/>
          <p:cNvSpPr/>
          <p:nvPr/>
        </p:nvSpPr>
        <p:spPr>
          <a:xfrm>
            <a:off x="484911" y="1735966"/>
            <a:ext cx="5261698" cy="461665"/>
          </a:xfrm>
          <a:prstGeom prst="rect">
            <a:avLst/>
          </a:prstGeom>
        </p:spPr>
        <p:txBody>
          <a:bodyPr wrap="square">
            <a:spAutoFit/>
          </a:bodyPr>
          <a:lstStyle/>
          <a:p>
            <a:r>
              <a:rPr lang="en-US" sz="2400" b="1" dirty="0">
                <a:latin typeface="Arial" panose="020B0604020202020204" pitchFamily="34" charset="0"/>
                <a:cs typeface="Arial" panose="020B0604020202020204" pitchFamily="34" charset="0"/>
              </a:rPr>
              <a:t>Questions &amp; Answers</a:t>
            </a:r>
            <a:endParaRPr lang="en-US" sz="2400" dirty="0">
              <a:latin typeface="Arial" panose="020B0604020202020204" pitchFamily="34" charset="0"/>
              <a:cs typeface="Arial" panose="020B0604020202020204" pitchFamily="34" charset="0"/>
            </a:endParaRPr>
          </a:p>
        </p:txBody>
      </p:sp>
      <p:pic>
        <p:nvPicPr>
          <p:cNvPr id="3" name="Picture 2" descr="NYS_DOH_MedicaidRedesign_white.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8501" y="5615685"/>
            <a:ext cx="1968661" cy="309799"/>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500" y="2400299"/>
            <a:ext cx="1878410" cy="1939004"/>
          </a:xfrm>
          <a:prstGeom prst="rect">
            <a:avLst/>
          </a:prstGeom>
        </p:spPr>
      </p:pic>
    </p:spTree>
    <p:extLst>
      <p:ext uri="{BB962C8B-B14F-4D97-AF65-F5344CB8AC3E}">
        <p14:creationId xmlns:p14="http://schemas.microsoft.com/office/powerpoint/2010/main" val="24705832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959046"/>
            <a:ext cx="9144000" cy="898954"/>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Rectangle 4"/>
          <p:cNvSpPr/>
          <p:nvPr/>
        </p:nvSpPr>
        <p:spPr>
          <a:xfrm>
            <a:off x="0" y="5865018"/>
            <a:ext cx="9144000" cy="94028"/>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a:p>
        </p:txBody>
      </p:sp>
      <p:sp>
        <p:nvSpPr>
          <p:cNvPr id="11" name="TextBox 10"/>
          <p:cNvSpPr txBox="1"/>
          <p:nvPr/>
        </p:nvSpPr>
        <p:spPr>
          <a:xfrm>
            <a:off x="1035959" y="2430202"/>
            <a:ext cx="7072081" cy="830997"/>
          </a:xfrm>
          <a:prstGeom prst="rect">
            <a:avLst/>
          </a:prstGeom>
          <a:noFill/>
        </p:spPr>
        <p:txBody>
          <a:bodyPr wrap="square" rtlCol="0" anchor="ctr">
            <a:noAutofit/>
          </a:bodyPr>
          <a:lstStyle/>
          <a:p>
            <a:pPr algn="ctr"/>
            <a:r>
              <a:rPr lang="en-US" sz="2800" b="1" i="1" cap="small" dirty="0" smtClean="0">
                <a:solidFill>
                  <a:srgbClr val="503278"/>
                </a:solidFill>
                <a:latin typeface="Arial"/>
                <a:cs typeface="Arial"/>
              </a:rPr>
              <a:t>Conceptual </a:t>
            </a:r>
            <a:r>
              <a:rPr lang="en-US" sz="2800" b="1" i="1" cap="small" dirty="0">
                <a:solidFill>
                  <a:srgbClr val="503278"/>
                </a:solidFill>
                <a:latin typeface="Arial"/>
                <a:cs typeface="Arial"/>
              </a:rPr>
              <a:t>overview of the implementation </a:t>
            </a:r>
            <a:r>
              <a:rPr lang="en-US" sz="2800" b="1" i="1" cap="small" dirty="0" smtClean="0">
                <a:solidFill>
                  <a:srgbClr val="503278"/>
                </a:solidFill>
                <a:latin typeface="Arial"/>
                <a:cs typeface="Arial"/>
              </a:rPr>
              <a:t>plan</a:t>
            </a:r>
            <a:endParaRPr lang="en-US" sz="2800" b="1" i="1" cap="small" dirty="0">
              <a:solidFill>
                <a:srgbClr val="503278"/>
              </a:solidFill>
              <a:latin typeface="Arial"/>
              <a:cs typeface="Arial"/>
            </a:endParaRPr>
          </a:p>
        </p:txBody>
      </p:sp>
      <p:sp>
        <p:nvSpPr>
          <p:cNvPr id="12" name="TextBox 11"/>
          <p:cNvSpPr txBox="1"/>
          <p:nvPr/>
        </p:nvSpPr>
        <p:spPr>
          <a:xfrm>
            <a:off x="142875" y="5400675"/>
            <a:ext cx="1433677" cy="300082"/>
          </a:xfrm>
          <a:prstGeom prst="rect">
            <a:avLst/>
          </a:prstGeom>
          <a:noFill/>
        </p:spPr>
        <p:txBody>
          <a:bodyPr wrap="square" rtlCol="0">
            <a:spAutoFit/>
          </a:bodyPr>
          <a:lstStyle/>
          <a:p>
            <a:r>
              <a:rPr lang="en-US" sz="1350" dirty="0">
                <a:solidFill>
                  <a:schemeClr val="bg1"/>
                </a:solidFill>
                <a:latin typeface="Arial" panose="020B0604020202020204" pitchFamily="34" charset="0"/>
                <a:cs typeface="Arial" panose="020B0604020202020204" pitchFamily="34" charset="0"/>
              </a:rPr>
              <a:t>January 8, 2015</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767" y="225062"/>
            <a:ext cx="3278072" cy="530006"/>
          </a:xfrm>
          <a:prstGeom prst="rect">
            <a:avLst/>
          </a:prstGeom>
        </p:spPr>
      </p:pic>
      <p:sp>
        <p:nvSpPr>
          <p:cNvPr id="7" name="TextBox 6"/>
          <p:cNvSpPr txBox="1"/>
          <p:nvPr/>
        </p:nvSpPr>
        <p:spPr>
          <a:xfrm>
            <a:off x="2037448" y="3503242"/>
            <a:ext cx="3840840" cy="946413"/>
          </a:xfrm>
          <a:prstGeom prst="rect">
            <a:avLst/>
          </a:prstGeom>
          <a:noFill/>
        </p:spPr>
        <p:txBody>
          <a:bodyPr wrap="square" rtlCol="0">
            <a:spAutoFit/>
          </a:bodyPr>
          <a:lstStyle/>
          <a:p>
            <a:r>
              <a:rPr lang="en-US" sz="1350" b="1" dirty="0" smtClean="0">
                <a:solidFill>
                  <a:srgbClr val="6F5091"/>
                </a:solidFill>
                <a:latin typeface="Arial" panose="020B0604020202020204" pitchFamily="34" charset="0"/>
                <a:cs typeface="Arial" panose="020B0604020202020204" pitchFamily="34" charset="0"/>
              </a:rPr>
              <a:t>Jason Helgerson</a:t>
            </a:r>
            <a:endParaRPr lang="en-US" sz="1350" b="1" dirty="0">
              <a:solidFill>
                <a:srgbClr val="6F5091"/>
              </a:solidFill>
              <a:latin typeface="Arial" panose="020B0604020202020204" pitchFamily="34" charset="0"/>
              <a:cs typeface="Arial" panose="020B0604020202020204" pitchFamily="34" charset="0"/>
            </a:endParaRPr>
          </a:p>
          <a:p>
            <a:pPr>
              <a:spcBef>
                <a:spcPts val="1200"/>
              </a:spcBef>
            </a:pPr>
            <a:r>
              <a:rPr lang="en-US" sz="1350" i="1" dirty="0" smtClean="0">
                <a:solidFill>
                  <a:srgbClr val="6F5091"/>
                </a:solidFill>
                <a:latin typeface="Arial" panose="020B0604020202020204" pitchFamily="34" charset="0"/>
                <a:cs typeface="Arial" panose="020B0604020202020204" pitchFamily="34" charset="0"/>
              </a:rPr>
              <a:t>State </a:t>
            </a:r>
            <a:r>
              <a:rPr lang="en-US" sz="1350" i="1" dirty="0">
                <a:solidFill>
                  <a:srgbClr val="6F5091"/>
                </a:solidFill>
                <a:latin typeface="Arial" panose="020B0604020202020204" pitchFamily="34" charset="0"/>
                <a:cs typeface="Arial" panose="020B0604020202020204" pitchFamily="34" charset="0"/>
              </a:rPr>
              <a:t>Medicaid Director, Deputy Commissioner</a:t>
            </a:r>
          </a:p>
          <a:p>
            <a:pPr>
              <a:spcBef>
                <a:spcPts val="600"/>
              </a:spcBef>
            </a:pPr>
            <a:r>
              <a:rPr lang="en-US" sz="1350" i="1" dirty="0" smtClean="0">
                <a:solidFill>
                  <a:srgbClr val="6F5091"/>
                </a:solidFill>
                <a:latin typeface="Arial" panose="020B0604020202020204" pitchFamily="34" charset="0"/>
                <a:cs typeface="Arial" panose="020B0604020202020204" pitchFamily="34" charset="0"/>
              </a:rPr>
              <a:t>New York State </a:t>
            </a:r>
            <a:r>
              <a:rPr lang="en-US" sz="1350" i="1" dirty="0">
                <a:solidFill>
                  <a:srgbClr val="6F5091"/>
                </a:solidFill>
                <a:latin typeface="Arial" panose="020B0604020202020204" pitchFamily="34" charset="0"/>
                <a:cs typeface="Arial" panose="020B0604020202020204" pitchFamily="34" charset="0"/>
              </a:rPr>
              <a:t>Department of Health</a:t>
            </a:r>
            <a:endParaRPr lang="en-US" sz="1350" i="1" dirty="0">
              <a:solidFill>
                <a:srgbClr val="6F5091"/>
              </a:solidFill>
            </a:endParaRPr>
          </a:p>
        </p:txBody>
      </p:sp>
    </p:spTree>
    <p:extLst>
      <p:ext uri="{BB962C8B-B14F-4D97-AF65-F5344CB8AC3E}">
        <p14:creationId xmlns:p14="http://schemas.microsoft.com/office/powerpoint/2010/main" val="5584383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959046"/>
            <a:ext cx="9144000" cy="898954"/>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Rectangle 4"/>
          <p:cNvSpPr/>
          <p:nvPr/>
        </p:nvSpPr>
        <p:spPr>
          <a:xfrm>
            <a:off x="0" y="5865018"/>
            <a:ext cx="9144000" cy="94028"/>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a:p>
        </p:txBody>
      </p:sp>
      <p:sp>
        <p:nvSpPr>
          <p:cNvPr id="11" name="TextBox 10"/>
          <p:cNvSpPr txBox="1"/>
          <p:nvPr/>
        </p:nvSpPr>
        <p:spPr>
          <a:xfrm>
            <a:off x="1035959" y="2430202"/>
            <a:ext cx="7072081" cy="830997"/>
          </a:xfrm>
          <a:prstGeom prst="rect">
            <a:avLst/>
          </a:prstGeom>
          <a:noFill/>
        </p:spPr>
        <p:txBody>
          <a:bodyPr wrap="square" rtlCol="0" anchor="ctr">
            <a:noAutofit/>
          </a:bodyPr>
          <a:lstStyle/>
          <a:p>
            <a:pPr algn="ctr"/>
            <a:r>
              <a:rPr lang="en-US" sz="2800" b="1" i="1" cap="small" dirty="0" smtClean="0">
                <a:solidFill>
                  <a:srgbClr val="503278"/>
                </a:solidFill>
                <a:latin typeface="Arial"/>
                <a:cs typeface="Arial"/>
              </a:rPr>
              <a:t>Break for Lunch</a:t>
            </a:r>
            <a:endParaRPr lang="en-US" sz="2800" b="1" i="1" cap="small" dirty="0">
              <a:solidFill>
                <a:srgbClr val="503278"/>
              </a:solidFill>
              <a:latin typeface="Arial"/>
              <a:cs typeface="Arial"/>
            </a:endParaRPr>
          </a:p>
        </p:txBody>
      </p:sp>
      <p:sp>
        <p:nvSpPr>
          <p:cNvPr id="12" name="TextBox 11"/>
          <p:cNvSpPr txBox="1"/>
          <p:nvPr/>
        </p:nvSpPr>
        <p:spPr>
          <a:xfrm>
            <a:off x="142875" y="5400675"/>
            <a:ext cx="1433677" cy="300082"/>
          </a:xfrm>
          <a:prstGeom prst="rect">
            <a:avLst/>
          </a:prstGeom>
          <a:noFill/>
        </p:spPr>
        <p:txBody>
          <a:bodyPr wrap="square" rtlCol="0">
            <a:spAutoFit/>
          </a:bodyPr>
          <a:lstStyle/>
          <a:p>
            <a:r>
              <a:rPr lang="en-US" sz="1350" dirty="0">
                <a:solidFill>
                  <a:schemeClr val="bg1"/>
                </a:solidFill>
                <a:latin typeface="Arial" panose="020B0604020202020204" pitchFamily="34" charset="0"/>
                <a:cs typeface="Arial" panose="020B0604020202020204" pitchFamily="34" charset="0"/>
              </a:rPr>
              <a:t>January 8, 2015</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767" y="225062"/>
            <a:ext cx="3278072" cy="530006"/>
          </a:xfrm>
          <a:prstGeom prst="rect">
            <a:avLst/>
          </a:prstGeom>
        </p:spPr>
      </p:pic>
    </p:spTree>
    <p:extLst>
      <p:ext uri="{BB962C8B-B14F-4D97-AF65-F5344CB8AC3E}">
        <p14:creationId xmlns:p14="http://schemas.microsoft.com/office/powerpoint/2010/main" val="13602322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959046"/>
            <a:ext cx="9144000" cy="898954"/>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Rectangle 4"/>
          <p:cNvSpPr/>
          <p:nvPr/>
        </p:nvSpPr>
        <p:spPr>
          <a:xfrm>
            <a:off x="0" y="5865018"/>
            <a:ext cx="9144000" cy="94028"/>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a:p>
        </p:txBody>
      </p:sp>
      <p:sp>
        <p:nvSpPr>
          <p:cNvPr id="11" name="TextBox 10"/>
          <p:cNvSpPr txBox="1"/>
          <p:nvPr/>
        </p:nvSpPr>
        <p:spPr>
          <a:xfrm>
            <a:off x="1035959" y="2430202"/>
            <a:ext cx="7072081" cy="830997"/>
          </a:xfrm>
          <a:prstGeom prst="rect">
            <a:avLst/>
          </a:prstGeom>
          <a:noFill/>
        </p:spPr>
        <p:txBody>
          <a:bodyPr wrap="square" rtlCol="0" anchor="ctr">
            <a:noAutofit/>
          </a:bodyPr>
          <a:lstStyle/>
          <a:p>
            <a:pPr algn="ctr"/>
            <a:r>
              <a:rPr lang="en-US" sz="2400" b="1" i="1" cap="small" dirty="0">
                <a:solidFill>
                  <a:srgbClr val="503278"/>
                </a:solidFill>
                <a:latin typeface="Arial"/>
                <a:cs typeface="Arial"/>
              </a:rPr>
              <a:t>Achievement values, ongoing reporting requirements, &amp; how they correspond to DSRIP </a:t>
            </a:r>
            <a:r>
              <a:rPr lang="en-US" sz="2400" b="1" i="1" cap="small" dirty="0" smtClean="0">
                <a:solidFill>
                  <a:srgbClr val="503278"/>
                </a:solidFill>
                <a:latin typeface="Arial"/>
                <a:cs typeface="Arial"/>
              </a:rPr>
              <a:t>payments:</a:t>
            </a:r>
          </a:p>
          <a:p>
            <a:pPr algn="ctr"/>
            <a:r>
              <a:rPr lang="en-US" sz="4000" b="1" i="1" cap="small" dirty="0" smtClean="0">
                <a:solidFill>
                  <a:srgbClr val="503278"/>
                </a:solidFill>
                <a:latin typeface="Arial"/>
                <a:cs typeface="Arial"/>
              </a:rPr>
              <a:t>Q&amp;A</a:t>
            </a:r>
            <a:endParaRPr lang="en-US" sz="3600" b="1" i="1" cap="small" dirty="0">
              <a:solidFill>
                <a:srgbClr val="503278"/>
              </a:solidFill>
              <a:latin typeface="Arial"/>
              <a:cs typeface="Arial"/>
            </a:endParaRPr>
          </a:p>
        </p:txBody>
      </p:sp>
      <p:sp>
        <p:nvSpPr>
          <p:cNvPr id="12" name="TextBox 11"/>
          <p:cNvSpPr txBox="1"/>
          <p:nvPr/>
        </p:nvSpPr>
        <p:spPr>
          <a:xfrm>
            <a:off x="142875" y="5400675"/>
            <a:ext cx="1433677" cy="300082"/>
          </a:xfrm>
          <a:prstGeom prst="rect">
            <a:avLst/>
          </a:prstGeom>
          <a:noFill/>
        </p:spPr>
        <p:txBody>
          <a:bodyPr wrap="square" rtlCol="0">
            <a:spAutoFit/>
          </a:bodyPr>
          <a:lstStyle/>
          <a:p>
            <a:r>
              <a:rPr lang="en-US" sz="1350" dirty="0">
                <a:solidFill>
                  <a:schemeClr val="bg1"/>
                </a:solidFill>
                <a:latin typeface="Arial" panose="020B0604020202020204" pitchFamily="34" charset="0"/>
                <a:cs typeface="Arial" panose="020B0604020202020204" pitchFamily="34" charset="0"/>
              </a:rPr>
              <a:t>January 8, 2015</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767" y="225062"/>
            <a:ext cx="3278072" cy="530006"/>
          </a:xfrm>
          <a:prstGeom prst="rect">
            <a:avLst/>
          </a:prstGeom>
        </p:spPr>
      </p:pic>
      <p:sp>
        <p:nvSpPr>
          <p:cNvPr id="7" name="TextBox 6"/>
          <p:cNvSpPr txBox="1"/>
          <p:nvPr/>
        </p:nvSpPr>
        <p:spPr>
          <a:xfrm>
            <a:off x="1035959" y="3590934"/>
            <a:ext cx="3840840" cy="300082"/>
          </a:xfrm>
          <a:prstGeom prst="rect">
            <a:avLst/>
          </a:prstGeom>
          <a:noFill/>
        </p:spPr>
        <p:txBody>
          <a:bodyPr wrap="square" rtlCol="0">
            <a:spAutoFit/>
          </a:bodyPr>
          <a:lstStyle/>
          <a:p>
            <a:pPr>
              <a:spcBef>
                <a:spcPts val="1200"/>
              </a:spcBef>
            </a:pPr>
            <a:r>
              <a:rPr lang="en-US" sz="1350" i="1" dirty="0" smtClean="0">
                <a:solidFill>
                  <a:srgbClr val="6F5091"/>
                </a:solidFill>
                <a:latin typeface="Arial" panose="020B0604020202020204" pitchFamily="34" charset="0"/>
                <a:cs typeface="Arial" panose="020B0604020202020204" pitchFamily="34" charset="0"/>
              </a:rPr>
              <a:t>Public </a:t>
            </a:r>
            <a:r>
              <a:rPr lang="en-US" sz="1350" i="1" dirty="0">
                <a:solidFill>
                  <a:srgbClr val="6F5091"/>
                </a:solidFill>
                <a:latin typeface="Arial" panose="020B0604020202020204" pitchFamily="34" charset="0"/>
                <a:cs typeface="Arial" panose="020B0604020202020204" pitchFamily="34" charset="0"/>
              </a:rPr>
              <a:t>Consulting Group</a:t>
            </a:r>
          </a:p>
        </p:txBody>
      </p:sp>
    </p:spTree>
    <p:extLst>
      <p:ext uri="{BB962C8B-B14F-4D97-AF65-F5344CB8AC3E}">
        <p14:creationId xmlns:p14="http://schemas.microsoft.com/office/powerpoint/2010/main" val="191090971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959046"/>
            <a:ext cx="9144000" cy="898954"/>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Rectangle 4"/>
          <p:cNvSpPr/>
          <p:nvPr/>
        </p:nvSpPr>
        <p:spPr>
          <a:xfrm>
            <a:off x="0" y="5865018"/>
            <a:ext cx="9144000" cy="94028"/>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a:p>
        </p:txBody>
      </p:sp>
      <p:sp>
        <p:nvSpPr>
          <p:cNvPr id="11" name="TextBox 10"/>
          <p:cNvSpPr txBox="1"/>
          <p:nvPr/>
        </p:nvSpPr>
        <p:spPr>
          <a:xfrm>
            <a:off x="1035959" y="2430202"/>
            <a:ext cx="7072081" cy="830997"/>
          </a:xfrm>
          <a:prstGeom prst="rect">
            <a:avLst/>
          </a:prstGeom>
          <a:noFill/>
        </p:spPr>
        <p:txBody>
          <a:bodyPr wrap="square" rtlCol="0" anchor="ctr">
            <a:noAutofit/>
          </a:bodyPr>
          <a:lstStyle/>
          <a:p>
            <a:pPr algn="ctr"/>
            <a:r>
              <a:rPr lang="en-US" sz="2800" b="1" i="1" cap="small" dirty="0">
                <a:solidFill>
                  <a:srgbClr val="503278"/>
                </a:solidFill>
                <a:latin typeface="Arial"/>
                <a:cs typeface="Arial"/>
              </a:rPr>
              <a:t>Regulatory flexibility and integration of care guidance</a:t>
            </a:r>
          </a:p>
        </p:txBody>
      </p:sp>
      <p:sp>
        <p:nvSpPr>
          <p:cNvPr id="12" name="TextBox 11"/>
          <p:cNvSpPr txBox="1"/>
          <p:nvPr/>
        </p:nvSpPr>
        <p:spPr>
          <a:xfrm>
            <a:off x="142875" y="5400675"/>
            <a:ext cx="1433677" cy="300082"/>
          </a:xfrm>
          <a:prstGeom prst="rect">
            <a:avLst/>
          </a:prstGeom>
          <a:noFill/>
        </p:spPr>
        <p:txBody>
          <a:bodyPr wrap="square" rtlCol="0">
            <a:spAutoFit/>
          </a:bodyPr>
          <a:lstStyle/>
          <a:p>
            <a:r>
              <a:rPr lang="en-US" sz="1350" dirty="0">
                <a:solidFill>
                  <a:schemeClr val="bg1"/>
                </a:solidFill>
                <a:latin typeface="Arial" panose="020B0604020202020204" pitchFamily="34" charset="0"/>
                <a:cs typeface="Arial" panose="020B0604020202020204" pitchFamily="34" charset="0"/>
              </a:rPr>
              <a:t>January 8, 2015</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767" y="225062"/>
            <a:ext cx="3278072" cy="530006"/>
          </a:xfrm>
          <a:prstGeom prst="rect">
            <a:avLst/>
          </a:prstGeom>
        </p:spPr>
      </p:pic>
      <p:sp>
        <p:nvSpPr>
          <p:cNvPr id="7" name="TextBox 6"/>
          <p:cNvSpPr txBox="1"/>
          <p:nvPr/>
        </p:nvSpPr>
        <p:spPr>
          <a:xfrm>
            <a:off x="1702738" y="3425460"/>
            <a:ext cx="5287568" cy="1854354"/>
          </a:xfrm>
          <a:prstGeom prst="rect">
            <a:avLst/>
          </a:prstGeom>
          <a:noFill/>
        </p:spPr>
        <p:txBody>
          <a:bodyPr wrap="square" rtlCol="0">
            <a:spAutoFit/>
          </a:bodyPr>
          <a:lstStyle/>
          <a:p>
            <a:r>
              <a:rPr lang="en-US" sz="1350" b="1" dirty="0" smtClean="0">
                <a:solidFill>
                  <a:srgbClr val="6F5091"/>
                </a:solidFill>
                <a:latin typeface="Arial" panose="020B0604020202020204" pitchFamily="34" charset="0"/>
                <a:cs typeface="Arial" panose="020B0604020202020204" pitchFamily="34" charset="0"/>
              </a:rPr>
              <a:t>Greg Allen </a:t>
            </a:r>
          </a:p>
          <a:p>
            <a:pPr>
              <a:spcBef>
                <a:spcPts val="1200"/>
              </a:spcBef>
            </a:pPr>
            <a:r>
              <a:rPr lang="en-US" sz="1350" i="1" dirty="0">
                <a:solidFill>
                  <a:srgbClr val="6F5091"/>
                </a:solidFill>
                <a:latin typeface="Arial" panose="020B0604020202020204" pitchFamily="34" charset="0"/>
                <a:cs typeface="Arial" panose="020B0604020202020204" pitchFamily="34" charset="0"/>
              </a:rPr>
              <a:t>Director of the Division of </a:t>
            </a:r>
            <a:r>
              <a:rPr lang="en-US" sz="1350" i="1" dirty="0" smtClean="0">
                <a:solidFill>
                  <a:srgbClr val="6F5091"/>
                </a:solidFill>
                <a:latin typeface="Arial" panose="020B0604020202020204" pitchFamily="34" charset="0"/>
                <a:cs typeface="Arial" panose="020B0604020202020204" pitchFamily="34" charset="0"/>
              </a:rPr>
              <a:t>Program Development and Management</a:t>
            </a:r>
            <a:endParaRPr lang="en-US" sz="1350" i="1" dirty="0">
              <a:solidFill>
                <a:srgbClr val="6F5091"/>
              </a:solidFill>
              <a:latin typeface="Arial" panose="020B0604020202020204" pitchFamily="34" charset="0"/>
              <a:cs typeface="Arial" panose="020B0604020202020204" pitchFamily="34" charset="0"/>
            </a:endParaRPr>
          </a:p>
          <a:p>
            <a:r>
              <a:rPr lang="en-US" sz="1350" i="1" dirty="0" smtClean="0">
                <a:solidFill>
                  <a:srgbClr val="6F5091"/>
                </a:solidFill>
                <a:latin typeface="Arial" panose="020B0604020202020204" pitchFamily="34" charset="0"/>
                <a:cs typeface="Arial" panose="020B0604020202020204" pitchFamily="34" charset="0"/>
              </a:rPr>
              <a:t>New </a:t>
            </a:r>
            <a:r>
              <a:rPr lang="en-US" sz="1350" i="1" dirty="0">
                <a:solidFill>
                  <a:srgbClr val="6F5091"/>
                </a:solidFill>
                <a:latin typeface="Arial" panose="020B0604020202020204" pitchFamily="34" charset="0"/>
                <a:cs typeface="Arial" panose="020B0604020202020204" pitchFamily="34" charset="0"/>
              </a:rPr>
              <a:t>York State Department of Health</a:t>
            </a:r>
            <a:endParaRPr lang="en-US" sz="1350" i="1" dirty="0">
              <a:solidFill>
                <a:srgbClr val="6F5091"/>
              </a:solidFill>
            </a:endParaRPr>
          </a:p>
          <a:p>
            <a:r>
              <a:rPr lang="en-US" sz="1350" i="1" dirty="0" smtClean="0">
                <a:solidFill>
                  <a:srgbClr val="6F5091"/>
                </a:solidFill>
                <a:latin typeface="Arial" panose="020B0604020202020204" pitchFamily="34" charset="0"/>
                <a:cs typeface="Arial" panose="020B0604020202020204" pitchFamily="34" charset="0"/>
              </a:rPr>
              <a:t> </a:t>
            </a:r>
            <a:endParaRPr lang="en-US" sz="1350" i="1" dirty="0">
              <a:solidFill>
                <a:srgbClr val="6F5091"/>
              </a:solidFill>
              <a:latin typeface="Arial" panose="020B0604020202020204" pitchFamily="34" charset="0"/>
              <a:cs typeface="Arial" panose="020B0604020202020204" pitchFamily="34" charset="0"/>
            </a:endParaRPr>
          </a:p>
          <a:p>
            <a:r>
              <a:rPr lang="en-US" sz="1350" b="1" dirty="0" smtClean="0">
                <a:solidFill>
                  <a:srgbClr val="6F5091"/>
                </a:solidFill>
                <a:latin typeface="Arial" panose="020B0604020202020204" pitchFamily="34" charset="0"/>
                <a:cs typeface="Arial" panose="020B0604020202020204" pitchFamily="34" charset="0"/>
              </a:rPr>
              <a:t>Jennifer </a:t>
            </a:r>
            <a:r>
              <a:rPr lang="en-US" sz="1350" b="1" dirty="0" err="1" smtClean="0">
                <a:solidFill>
                  <a:srgbClr val="6F5091"/>
                </a:solidFill>
                <a:latin typeface="Arial" panose="020B0604020202020204" pitchFamily="34" charset="0"/>
                <a:cs typeface="Arial" panose="020B0604020202020204" pitchFamily="34" charset="0"/>
              </a:rPr>
              <a:t>Treacy</a:t>
            </a:r>
            <a:r>
              <a:rPr lang="en-US" sz="1350" b="1" dirty="0" smtClean="0">
                <a:solidFill>
                  <a:srgbClr val="6F5091"/>
                </a:solidFill>
                <a:latin typeface="Arial" panose="020B0604020202020204" pitchFamily="34" charset="0"/>
                <a:cs typeface="Arial" panose="020B0604020202020204" pitchFamily="34" charset="0"/>
              </a:rPr>
              <a:t> and Lisa Ullman</a:t>
            </a:r>
          </a:p>
          <a:p>
            <a:pPr>
              <a:spcBef>
                <a:spcPts val="1200"/>
              </a:spcBef>
            </a:pPr>
            <a:r>
              <a:rPr lang="en-US" sz="1350" i="1" dirty="0" smtClean="0">
                <a:solidFill>
                  <a:srgbClr val="6F5091"/>
                </a:solidFill>
                <a:latin typeface="Arial" panose="020B0604020202020204" pitchFamily="34" charset="0"/>
                <a:cs typeface="Arial" panose="020B0604020202020204" pitchFamily="34" charset="0"/>
              </a:rPr>
              <a:t>Office of Primary Care &amp; Health Systems Management</a:t>
            </a:r>
            <a:endParaRPr lang="en-US" sz="1350" i="1" dirty="0">
              <a:solidFill>
                <a:srgbClr val="6F5091"/>
              </a:solidFill>
            </a:endParaRPr>
          </a:p>
          <a:p>
            <a:endParaRPr lang="en-US" sz="1350" i="1" dirty="0">
              <a:solidFill>
                <a:srgbClr val="6F509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71483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959046"/>
            <a:ext cx="9144000" cy="898954"/>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Rectangle 4"/>
          <p:cNvSpPr/>
          <p:nvPr/>
        </p:nvSpPr>
        <p:spPr>
          <a:xfrm>
            <a:off x="0" y="5865018"/>
            <a:ext cx="9144000" cy="94028"/>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a:p>
        </p:txBody>
      </p:sp>
      <p:sp>
        <p:nvSpPr>
          <p:cNvPr id="12" name="TextBox 11"/>
          <p:cNvSpPr txBox="1"/>
          <p:nvPr/>
        </p:nvSpPr>
        <p:spPr>
          <a:xfrm>
            <a:off x="142875" y="5400675"/>
            <a:ext cx="1433677" cy="300082"/>
          </a:xfrm>
          <a:prstGeom prst="rect">
            <a:avLst/>
          </a:prstGeom>
          <a:noFill/>
        </p:spPr>
        <p:txBody>
          <a:bodyPr wrap="square" rtlCol="0">
            <a:spAutoFit/>
          </a:bodyPr>
          <a:lstStyle/>
          <a:p>
            <a:r>
              <a:rPr lang="en-US" sz="1350" dirty="0">
                <a:solidFill>
                  <a:schemeClr val="bg1"/>
                </a:solidFill>
                <a:latin typeface="Arial" panose="020B0604020202020204" pitchFamily="34" charset="0"/>
                <a:cs typeface="Arial" panose="020B0604020202020204" pitchFamily="34" charset="0"/>
              </a:rPr>
              <a:t>January 8, 2015</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767" y="225062"/>
            <a:ext cx="3278072" cy="530006"/>
          </a:xfrm>
          <a:prstGeom prst="rect">
            <a:avLst/>
          </a:prstGeom>
        </p:spPr>
      </p:pic>
      <p:sp>
        <p:nvSpPr>
          <p:cNvPr id="15" name="Text Placeholder 2"/>
          <p:cNvSpPr txBox="1">
            <a:spLocks/>
          </p:cNvSpPr>
          <p:nvPr/>
        </p:nvSpPr>
        <p:spPr>
          <a:xfrm>
            <a:off x="255639" y="1746739"/>
            <a:ext cx="8430680" cy="3957024"/>
          </a:xfrm>
          <a:prstGeom prst="rect">
            <a:avLst/>
          </a:prstGeom>
        </p:spPr>
        <p:txBody>
          <a:bodyPr vert="horz" lIns="91440" tIns="45720" rIns="91440" bIns="45720" rtlCol="0" anchor="t"/>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73050" lvl="2" indent="-273050">
              <a:spcBef>
                <a:spcPts val="2400"/>
              </a:spcBef>
              <a:buClr>
                <a:srgbClr val="97989A"/>
              </a:buClr>
              <a:buFont typeface="Arial" pitchFamily="34" charset="0"/>
              <a:buChar char="■"/>
              <a:defRPr/>
            </a:pPr>
            <a:r>
              <a:rPr lang="en-US" dirty="0">
                <a:latin typeface="Arial"/>
                <a:cs typeface="Arial" pitchFamily="34" charset="0"/>
              </a:rPr>
              <a:t>Background on regulatory waivers under DSRIP and framework for review</a:t>
            </a:r>
            <a:r>
              <a:rPr lang="en-US" dirty="0" smtClean="0">
                <a:latin typeface="Arial"/>
                <a:cs typeface="Arial" pitchFamily="34" charset="0"/>
              </a:rPr>
              <a:t>.</a:t>
            </a:r>
            <a:endParaRPr lang="en-US" dirty="0">
              <a:latin typeface="Arial"/>
              <a:cs typeface="Arial" pitchFamily="34" charset="0"/>
            </a:endParaRPr>
          </a:p>
          <a:p>
            <a:pPr marL="273050" lvl="2" indent="-273050">
              <a:spcBef>
                <a:spcPts val="2400"/>
              </a:spcBef>
              <a:buClr>
                <a:srgbClr val="97989A"/>
              </a:buClr>
              <a:buFont typeface="Arial" pitchFamily="34" charset="0"/>
              <a:buChar char="■"/>
              <a:defRPr/>
            </a:pPr>
            <a:r>
              <a:rPr lang="en-US" dirty="0">
                <a:latin typeface="Arial"/>
                <a:cs typeface="Arial" pitchFamily="34" charset="0"/>
              </a:rPr>
              <a:t>Builds on previously issued Guidance Document. </a:t>
            </a:r>
          </a:p>
          <a:p>
            <a:pPr marL="273050" lvl="2" indent="-273050">
              <a:spcBef>
                <a:spcPts val="2400"/>
              </a:spcBef>
              <a:buClr>
                <a:srgbClr val="97989A"/>
              </a:buClr>
              <a:buFont typeface="Arial" pitchFamily="34" charset="0"/>
              <a:buChar char="■"/>
              <a:defRPr/>
            </a:pPr>
            <a:r>
              <a:rPr lang="en-US" dirty="0">
                <a:latin typeface="Arial"/>
                <a:cs typeface="Arial" pitchFamily="34" charset="0"/>
              </a:rPr>
              <a:t>Overview of review process</a:t>
            </a:r>
            <a:r>
              <a:rPr lang="en-US" dirty="0" smtClean="0">
                <a:latin typeface="Arial"/>
                <a:cs typeface="Arial" pitchFamily="34" charset="0"/>
              </a:rPr>
              <a:t>.</a:t>
            </a:r>
            <a:endParaRPr lang="en-US" dirty="0">
              <a:latin typeface="Arial"/>
              <a:cs typeface="Arial" pitchFamily="34" charset="0"/>
            </a:endParaRPr>
          </a:p>
          <a:p>
            <a:pPr marL="273050" lvl="2" indent="-273050">
              <a:spcBef>
                <a:spcPts val="2400"/>
              </a:spcBef>
              <a:buClr>
                <a:srgbClr val="97989A"/>
              </a:buClr>
              <a:buFont typeface="Arial" pitchFamily="34" charset="0"/>
              <a:buChar char="■"/>
              <a:defRPr/>
            </a:pPr>
            <a:r>
              <a:rPr lang="en-US" dirty="0">
                <a:latin typeface="Arial"/>
                <a:cs typeface="Arial" pitchFamily="34" charset="0"/>
              </a:rPr>
              <a:t>Identify most common requests</a:t>
            </a:r>
            <a:r>
              <a:rPr lang="en-US" dirty="0" smtClean="0">
                <a:latin typeface="Arial"/>
                <a:cs typeface="Arial" pitchFamily="34" charset="0"/>
              </a:rPr>
              <a:t>.</a:t>
            </a:r>
            <a:endParaRPr lang="en-US" dirty="0">
              <a:latin typeface="Arial"/>
              <a:cs typeface="Arial" pitchFamily="34" charset="0"/>
            </a:endParaRPr>
          </a:p>
        </p:txBody>
      </p:sp>
      <p:sp>
        <p:nvSpPr>
          <p:cNvPr id="16" name="Text Placeholder 8"/>
          <p:cNvSpPr txBox="1">
            <a:spLocks/>
          </p:cNvSpPr>
          <p:nvPr/>
        </p:nvSpPr>
        <p:spPr>
          <a:xfrm>
            <a:off x="108969" y="722437"/>
            <a:ext cx="8904724" cy="684793"/>
          </a:xfrm>
          <a:prstGeom prst="rect">
            <a:avLst/>
          </a:prstGeom>
          <a:noFill/>
          <a:ln w="6350">
            <a:noFill/>
          </a:ln>
        </p:spPr>
        <p:txBody>
          <a:bodyPr vert="horz" lIns="0" tIns="0" rIns="0" bIns="0" rtlCol="0" anchor="b"/>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762000" fontAlgn="base">
              <a:spcBef>
                <a:spcPct val="40000"/>
              </a:spcBef>
              <a:spcAft>
                <a:spcPct val="0"/>
              </a:spcAft>
            </a:pPr>
            <a:r>
              <a:rPr lang="en-US" sz="3200" b="1" dirty="0" smtClean="0">
                <a:solidFill>
                  <a:schemeClr val="accent4"/>
                </a:solidFill>
                <a:latin typeface="Arial"/>
                <a:cs typeface="Arial" pitchFamily="34" charset="0"/>
              </a:rPr>
              <a:t>Overview</a:t>
            </a:r>
            <a:endParaRPr lang="en-US" sz="3200" b="1" dirty="0">
              <a:solidFill>
                <a:schemeClr val="accent4"/>
              </a:solidFill>
              <a:latin typeface="Arial"/>
              <a:cs typeface="Arial" pitchFamily="34" charset="0"/>
            </a:endParaRPr>
          </a:p>
        </p:txBody>
      </p:sp>
    </p:spTree>
    <p:extLst>
      <p:ext uri="{BB962C8B-B14F-4D97-AF65-F5344CB8AC3E}">
        <p14:creationId xmlns:p14="http://schemas.microsoft.com/office/powerpoint/2010/main" val="280329867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959046"/>
            <a:ext cx="9144000" cy="898954"/>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Rectangle 4"/>
          <p:cNvSpPr/>
          <p:nvPr/>
        </p:nvSpPr>
        <p:spPr>
          <a:xfrm>
            <a:off x="0" y="5865018"/>
            <a:ext cx="9144000" cy="94028"/>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a:p>
        </p:txBody>
      </p:sp>
      <p:sp>
        <p:nvSpPr>
          <p:cNvPr id="11" name="TextBox 10"/>
          <p:cNvSpPr txBox="1"/>
          <p:nvPr/>
        </p:nvSpPr>
        <p:spPr>
          <a:xfrm>
            <a:off x="1035959" y="2430202"/>
            <a:ext cx="7072081" cy="830997"/>
          </a:xfrm>
          <a:prstGeom prst="rect">
            <a:avLst/>
          </a:prstGeom>
          <a:noFill/>
        </p:spPr>
        <p:txBody>
          <a:bodyPr wrap="square" rtlCol="0" anchor="ctr">
            <a:noAutofit/>
          </a:bodyPr>
          <a:lstStyle/>
          <a:p>
            <a:pPr algn="ctr"/>
            <a:r>
              <a:rPr lang="en-US" sz="2800" b="1" i="1" cap="small" dirty="0">
                <a:solidFill>
                  <a:srgbClr val="503278"/>
                </a:solidFill>
                <a:latin typeface="Arial"/>
                <a:cs typeface="Arial"/>
              </a:rPr>
              <a:t>b</a:t>
            </a:r>
            <a:r>
              <a:rPr lang="en-US" sz="2800" b="1" i="1" cap="small" dirty="0" smtClean="0">
                <a:solidFill>
                  <a:srgbClr val="503278"/>
                </a:solidFill>
                <a:latin typeface="Arial"/>
                <a:cs typeface="Arial"/>
              </a:rPr>
              <a:t>ackground</a:t>
            </a:r>
          </a:p>
          <a:p>
            <a:pPr algn="ctr"/>
            <a:r>
              <a:rPr lang="en-US" sz="2800" b="1" i="1" cap="small" dirty="0">
                <a:solidFill>
                  <a:srgbClr val="503278"/>
                </a:solidFill>
                <a:latin typeface="Arial"/>
                <a:cs typeface="Arial"/>
              </a:rPr>
              <a:t>r</a:t>
            </a:r>
            <a:r>
              <a:rPr lang="en-US" sz="2800" b="1" i="1" cap="small" dirty="0" smtClean="0">
                <a:solidFill>
                  <a:srgbClr val="503278"/>
                </a:solidFill>
                <a:latin typeface="Arial"/>
                <a:cs typeface="Arial"/>
              </a:rPr>
              <a:t>egulatory waiver</a:t>
            </a:r>
          </a:p>
          <a:p>
            <a:pPr algn="ctr"/>
            <a:r>
              <a:rPr lang="en-US" sz="2800" b="1" i="1" cap="small" dirty="0" smtClean="0">
                <a:solidFill>
                  <a:srgbClr val="503278"/>
                </a:solidFill>
                <a:latin typeface="Arial"/>
                <a:cs typeface="Arial"/>
              </a:rPr>
              <a:t>authority</a:t>
            </a:r>
            <a:endParaRPr lang="en-US" sz="2800" b="1" i="1" cap="small" dirty="0">
              <a:solidFill>
                <a:srgbClr val="503278"/>
              </a:solidFill>
              <a:latin typeface="Arial"/>
              <a:cs typeface="Arial"/>
            </a:endParaRPr>
          </a:p>
        </p:txBody>
      </p:sp>
      <p:sp>
        <p:nvSpPr>
          <p:cNvPr id="12" name="TextBox 11"/>
          <p:cNvSpPr txBox="1"/>
          <p:nvPr/>
        </p:nvSpPr>
        <p:spPr>
          <a:xfrm>
            <a:off x="142875" y="5400675"/>
            <a:ext cx="1433677" cy="300082"/>
          </a:xfrm>
          <a:prstGeom prst="rect">
            <a:avLst/>
          </a:prstGeom>
          <a:noFill/>
        </p:spPr>
        <p:txBody>
          <a:bodyPr wrap="square" rtlCol="0">
            <a:spAutoFit/>
          </a:bodyPr>
          <a:lstStyle/>
          <a:p>
            <a:r>
              <a:rPr lang="en-US" sz="1350" dirty="0">
                <a:solidFill>
                  <a:schemeClr val="bg1"/>
                </a:solidFill>
                <a:latin typeface="Arial" panose="020B0604020202020204" pitchFamily="34" charset="0"/>
                <a:cs typeface="Arial" panose="020B0604020202020204" pitchFamily="34" charset="0"/>
              </a:rPr>
              <a:t>January 8, 2015</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767" y="225062"/>
            <a:ext cx="3278072" cy="530006"/>
          </a:xfrm>
          <a:prstGeom prst="rect">
            <a:avLst/>
          </a:prstGeom>
        </p:spPr>
      </p:pic>
    </p:spTree>
    <p:extLst>
      <p:ext uri="{BB962C8B-B14F-4D97-AF65-F5344CB8AC3E}">
        <p14:creationId xmlns:p14="http://schemas.microsoft.com/office/powerpoint/2010/main" val="377637394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959046"/>
            <a:ext cx="9144000" cy="898954"/>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Rectangle 4"/>
          <p:cNvSpPr/>
          <p:nvPr/>
        </p:nvSpPr>
        <p:spPr>
          <a:xfrm>
            <a:off x="0" y="5865018"/>
            <a:ext cx="9144000" cy="94028"/>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a:p>
        </p:txBody>
      </p:sp>
      <p:sp>
        <p:nvSpPr>
          <p:cNvPr id="12" name="TextBox 11"/>
          <p:cNvSpPr txBox="1"/>
          <p:nvPr/>
        </p:nvSpPr>
        <p:spPr>
          <a:xfrm>
            <a:off x="142875" y="5400675"/>
            <a:ext cx="1433677" cy="300082"/>
          </a:xfrm>
          <a:prstGeom prst="rect">
            <a:avLst/>
          </a:prstGeom>
          <a:noFill/>
        </p:spPr>
        <p:txBody>
          <a:bodyPr wrap="square" rtlCol="0">
            <a:spAutoFit/>
          </a:bodyPr>
          <a:lstStyle/>
          <a:p>
            <a:r>
              <a:rPr lang="en-US" sz="1350" dirty="0">
                <a:solidFill>
                  <a:schemeClr val="bg1"/>
                </a:solidFill>
                <a:latin typeface="Arial" panose="020B0604020202020204" pitchFamily="34" charset="0"/>
                <a:cs typeface="Arial" panose="020B0604020202020204" pitchFamily="34" charset="0"/>
              </a:rPr>
              <a:t>January 8, 2015</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767" y="225062"/>
            <a:ext cx="3278072" cy="530006"/>
          </a:xfrm>
          <a:prstGeom prst="rect">
            <a:avLst/>
          </a:prstGeom>
        </p:spPr>
      </p:pic>
      <p:sp>
        <p:nvSpPr>
          <p:cNvPr id="15" name="Text Placeholder 2"/>
          <p:cNvSpPr txBox="1">
            <a:spLocks/>
          </p:cNvSpPr>
          <p:nvPr/>
        </p:nvSpPr>
        <p:spPr>
          <a:xfrm>
            <a:off x="255639" y="1746739"/>
            <a:ext cx="8430680" cy="3957024"/>
          </a:xfrm>
          <a:prstGeom prst="rect">
            <a:avLst/>
          </a:prstGeom>
        </p:spPr>
        <p:txBody>
          <a:bodyPr vert="horz" lIns="91440" tIns="45720" rIns="91440" bIns="45720" rtlCol="0" anchor="t"/>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2">
              <a:spcBef>
                <a:spcPts val="1200"/>
              </a:spcBef>
              <a:buClr>
                <a:srgbClr val="97989A"/>
              </a:buClr>
              <a:defRPr/>
            </a:pPr>
            <a:r>
              <a:rPr lang="en-US" sz="1600" dirty="0">
                <a:latin typeface="Arial"/>
                <a:cs typeface="Arial" pitchFamily="34" charset="0"/>
              </a:rPr>
              <a:t>PHL § 2807(20)(e) and (21)(e) authorize the waiver of regulatory requirements for DSRIP projects and capital projects that are associated with DSRIP projects by</a:t>
            </a:r>
            <a:r>
              <a:rPr lang="en-US" sz="1600" dirty="0" smtClean="0">
                <a:latin typeface="Arial"/>
                <a:cs typeface="Arial" pitchFamily="34" charset="0"/>
              </a:rPr>
              <a:t>:</a:t>
            </a:r>
          </a:p>
          <a:p>
            <a:pPr marL="457200" lvl="2" indent="-273050">
              <a:spcBef>
                <a:spcPts val="600"/>
              </a:spcBef>
              <a:buClr>
                <a:srgbClr val="97989A"/>
              </a:buClr>
              <a:buFont typeface="Arial" pitchFamily="34" charset="0"/>
              <a:buChar char="■"/>
              <a:defRPr/>
            </a:pPr>
            <a:r>
              <a:rPr lang="en-US" sz="1600" dirty="0" smtClean="0">
                <a:latin typeface="Arial"/>
                <a:cs typeface="Arial" pitchFamily="34" charset="0"/>
              </a:rPr>
              <a:t>the </a:t>
            </a:r>
            <a:r>
              <a:rPr lang="en-US" sz="1600" dirty="0">
                <a:latin typeface="Arial"/>
                <a:cs typeface="Arial" pitchFamily="34" charset="0"/>
              </a:rPr>
              <a:t>Department of Health (DOH),</a:t>
            </a:r>
          </a:p>
          <a:p>
            <a:pPr marL="457200" lvl="2" indent="-273050">
              <a:spcBef>
                <a:spcPts val="600"/>
              </a:spcBef>
              <a:buClr>
                <a:srgbClr val="97989A"/>
              </a:buClr>
              <a:buFont typeface="Arial" pitchFamily="34" charset="0"/>
              <a:buChar char="■"/>
              <a:defRPr/>
            </a:pPr>
            <a:r>
              <a:rPr lang="en-US" sz="1600" dirty="0">
                <a:latin typeface="Arial"/>
                <a:cs typeface="Arial" pitchFamily="34" charset="0"/>
              </a:rPr>
              <a:t>the Office of Mental Health (OMH),</a:t>
            </a:r>
          </a:p>
          <a:p>
            <a:pPr marL="457200" lvl="2" indent="-273050">
              <a:spcBef>
                <a:spcPts val="600"/>
              </a:spcBef>
              <a:buClr>
                <a:srgbClr val="97989A"/>
              </a:buClr>
              <a:buFont typeface="Arial" pitchFamily="34" charset="0"/>
              <a:buChar char="■"/>
              <a:defRPr/>
            </a:pPr>
            <a:r>
              <a:rPr lang="en-US" sz="1600" dirty="0">
                <a:latin typeface="Arial"/>
                <a:cs typeface="Arial" pitchFamily="34" charset="0"/>
              </a:rPr>
              <a:t>the Office of Alcoholism and Substance Abuse Services (OASAS), and</a:t>
            </a:r>
          </a:p>
          <a:p>
            <a:pPr marL="457200" lvl="2" indent="-273050">
              <a:spcBef>
                <a:spcPts val="600"/>
              </a:spcBef>
              <a:buClr>
                <a:srgbClr val="97989A"/>
              </a:buClr>
              <a:buFont typeface="Arial" pitchFamily="34" charset="0"/>
              <a:buChar char="■"/>
              <a:defRPr/>
            </a:pPr>
            <a:r>
              <a:rPr lang="en-US" sz="1600" dirty="0">
                <a:latin typeface="Arial"/>
                <a:cs typeface="Arial" pitchFamily="34" charset="0"/>
              </a:rPr>
              <a:t>the Office for People With Developmental Disabilities (OPWDD) </a:t>
            </a:r>
          </a:p>
          <a:p>
            <a:pPr marL="0" lvl="2">
              <a:spcBef>
                <a:spcPts val="1200"/>
              </a:spcBef>
              <a:buClr>
                <a:srgbClr val="97989A"/>
              </a:buClr>
              <a:defRPr/>
            </a:pPr>
            <a:endParaRPr lang="en-US" sz="1600" dirty="0" smtClean="0">
              <a:latin typeface="Arial"/>
              <a:cs typeface="Arial" pitchFamily="34" charset="0"/>
            </a:endParaRPr>
          </a:p>
          <a:p>
            <a:pPr marL="0" lvl="2">
              <a:spcBef>
                <a:spcPts val="1200"/>
              </a:spcBef>
              <a:buClr>
                <a:srgbClr val="97989A"/>
              </a:buClr>
              <a:defRPr/>
            </a:pPr>
            <a:r>
              <a:rPr lang="en-US" sz="1600" dirty="0" smtClean="0">
                <a:latin typeface="Arial"/>
                <a:cs typeface="Arial" pitchFamily="34" charset="0"/>
              </a:rPr>
              <a:t>A </a:t>
            </a:r>
            <a:r>
              <a:rPr lang="en-US" sz="1600" dirty="0">
                <a:latin typeface="Arial"/>
                <a:cs typeface="Arial" pitchFamily="34" charset="0"/>
              </a:rPr>
              <a:t>waiver may be issued:</a:t>
            </a:r>
          </a:p>
          <a:p>
            <a:pPr marL="457200" lvl="2" indent="-273050">
              <a:spcBef>
                <a:spcPts val="600"/>
              </a:spcBef>
              <a:buClr>
                <a:srgbClr val="97989A"/>
              </a:buClr>
              <a:buFont typeface="Arial" pitchFamily="34" charset="0"/>
              <a:buChar char="■"/>
              <a:defRPr/>
            </a:pPr>
            <a:r>
              <a:rPr lang="en-US" sz="1600" dirty="0">
                <a:latin typeface="Arial"/>
                <a:cs typeface="Arial" pitchFamily="34" charset="0"/>
              </a:rPr>
              <a:t>as necessary to allow applicants to avoid duplication of requirements and to allow the efficient implementation of the proposed projects;</a:t>
            </a:r>
          </a:p>
          <a:p>
            <a:pPr marL="457200" lvl="2" indent="-273050">
              <a:spcBef>
                <a:spcPts val="600"/>
              </a:spcBef>
              <a:buClr>
                <a:srgbClr val="97989A"/>
              </a:buClr>
              <a:buFont typeface="Arial" pitchFamily="34" charset="0"/>
              <a:buChar char="■"/>
              <a:defRPr/>
            </a:pPr>
            <a:r>
              <a:rPr lang="en-US" sz="1600" dirty="0">
                <a:latin typeface="Arial"/>
                <a:cs typeface="Arial" pitchFamily="34" charset="0"/>
              </a:rPr>
              <a:t>only if the waiver would not jeopardize patient safety; and</a:t>
            </a:r>
          </a:p>
          <a:p>
            <a:pPr marL="457200" lvl="2" indent="-273050">
              <a:spcBef>
                <a:spcPts val="600"/>
              </a:spcBef>
              <a:buClr>
                <a:srgbClr val="97989A"/>
              </a:buClr>
              <a:buFont typeface="Arial" pitchFamily="34" charset="0"/>
              <a:buChar char="■"/>
              <a:defRPr/>
            </a:pPr>
            <a:r>
              <a:rPr lang="en-US" sz="1600" dirty="0">
                <a:latin typeface="Arial"/>
                <a:cs typeface="Arial" pitchFamily="34" charset="0"/>
              </a:rPr>
              <a:t>only for the life of the project</a:t>
            </a:r>
            <a:r>
              <a:rPr lang="en-US" sz="1600" dirty="0" smtClean="0">
                <a:latin typeface="Arial"/>
                <a:cs typeface="Arial" pitchFamily="34" charset="0"/>
              </a:rPr>
              <a:t>.</a:t>
            </a:r>
            <a:endParaRPr lang="en-US" sz="1600" dirty="0">
              <a:latin typeface="Arial"/>
              <a:cs typeface="Arial" pitchFamily="34" charset="0"/>
            </a:endParaRPr>
          </a:p>
        </p:txBody>
      </p:sp>
      <p:sp>
        <p:nvSpPr>
          <p:cNvPr id="16" name="Text Placeholder 8"/>
          <p:cNvSpPr txBox="1">
            <a:spLocks/>
          </p:cNvSpPr>
          <p:nvPr/>
        </p:nvSpPr>
        <p:spPr>
          <a:xfrm>
            <a:off x="108969" y="722437"/>
            <a:ext cx="8904724" cy="684793"/>
          </a:xfrm>
          <a:prstGeom prst="rect">
            <a:avLst/>
          </a:prstGeom>
          <a:noFill/>
          <a:ln w="6350">
            <a:noFill/>
          </a:ln>
        </p:spPr>
        <p:txBody>
          <a:bodyPr vert="horz" lIns="0" tIns="0" rIns="0" bIns="0" rtlCol="0" anchor="b"/>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762000" fontAlgn="base">
              <a:spcBef>
                <a:spcPct val="40000"/>
              </a:spcBef>
              <a:spcAft>
                <a:spcPct val="0"/>
              </a:spcAft>
            </a:pPr>
            <a:r>
              <a:rPr lang="en-US" sz="3200" b="1" dirty="0" smtClean="0">
                <a:solidFill>
                  <a:schemeClr val="accent4"/>
                </a:solidFill>
                <a:latin typeface="Arial"/>
                <a:cs typeface="Arial" pitchFamily="34" charset="0"/>
              </a:rPr>
              <a:t>Regulatory waiver authority</a:t>
            </a:r>
            <a:endParaRPr lang="en-US" sz="3200" b="1" dirty="0">
              <a:solidFill>
                <a:schemeClr val="accent4"/>
              </a:solidFill>
              <a:latin typeface="Arial"/>
              <a:cs typeface="Arial" pitchFamily="34" charset="0"/>
            </a:endParaRPr>
          </a:p>
        </p:txBody>
      </p:sp>
    </p:spTree>
    <p:extLst>
      <p:ext uri="{BB962C8B-B14F-4D97-AF65-F5344CB8AC3E}">
        <p14:creationId xmlns:p14="http://schemas.microsoft.com/office/powerpoint/2010/main" val="31206234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959046"/>
            <a:ext cx="9144000" cy="898954"/>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Rectangle 4"/>
          <p:cNvSpPr/>
          <p:nvPr/>
        </p:nvSpPr>
        <p:spPr>
          <a:xfrm>
            <a:off x="0" y="5865018"/>
            <a:ext cx="9144000" cy="94028"/>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a:p>
        </p:txBody>
      </p:sp>
      <p:sp>
        <p:nvSpPr>
          <p:cNvPr id="11" name="TextBox 10"/>
          <p:cNvSpPr txBox="1"/>
          <p:nvPr/>
        </p:nvSpPr>
        <p:spPr>
          <a:xfrm>
            <a:off x="1035959" y="2430202"/>
            <a:ext cx="7072081" cy="830997"/>
          </a:xfrm>
          <a:prstGeom prst="rect">
            <a:avLst/>
          </a:prstGeom>
          <a:noFill/>
        </p:spPr>
        <p:txBody>
          <a:bodyPr wrap="square" rtlCol="0" anchor="ctr">
            <a:noAutofit/>
          </a:bodyPr>
          <a:lstStyle/>
          <a:p>
            <a:pPr algn="ctr"/>
            <a:r>
              <a:rPr lang="en-US" sz="2800" b="1" i="1" cap="small" dirty="0" smtClean="0">
                <a:solidFill>
                  <a:srgbClr val="503278"/>
                </a:solidFill>
                <a:latin typeface="Arial"/>
                <a:cs typeface="Arial"/>
              </a:rPr>
              <a:t>regulatory waiver</a:t>
            </a:r>
          </a:p>
          <a:p>
            <a:pPr algn="ctr"/>
            <a:r>
              <a:rPr lang="en-US" sz="2800" b="1" i="1" cap="small" dirty="0" smtClean="0">
                <a:solidFill>
                  <a:srgbClr val="503278"/>
                </a:solidFill>
                <a:latin typeface="Arial"/>
                <a:cs typeface="Arial"/>
              </a:rPr>
              <a:t>process</a:t>
            </a:r>
            <a:endParaRPr lang="en-US" sz="2800" b="1" i="1" cap="small" dirty="0">
              <a:solidFill>
                <a:srgbClr val="503278"/>
              </a:solidFill>
              <a:latin typeface="Arial"/>
              <a:cs typeface="Arial"/>
            </a:endParaRPr>
          </a:p>
        </p:txBody>
      </p:sp>
      <p:sp>
        <p:nvSpPr>
          <p:cNvPr id="12" name="TextBox 11"/>
          <p:cNvSpPr txBox="1"/>
          <p:nvPr/>
        </p:nvSpPr>
        <p:spPr>
          <a:xfrm>
            <a:off x="142875" y="5400675"/>
            <a:ext cx="1433677" cy="300082"/>
          </a:xfrm>
          <a:prstGeom prst="rect">
            <a:avLst/>
          </a:prstGeom>
          <a:noFill/>
        </p:spPr>
        <p:txBody>
          <a:bodyPr wrap="square" rtlCol="0">
            <a:spAutoFit/>
          </a:bodyPr>
          <a:lstStyle/>
          <a:p>
            <a:r>
              <a:rPr lang="en-US" sz="1350" dirty="0">
                <a:solidFill>
                  <a:schemeClr val="bg1"/>
                </a:solidFill>
                <a:latin typeface="Arial" panose="020B0604020202020204" pitchFamily="34" charset="0"/>
                <a:cs typeface="Arial" panose="020B0604020202020204" pitchFamily="34" charset="0"/>
              </a:rPr>
              <a:t>January 8, 2015</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767" y="225062"/>
            <a:ext cx="3278072" cy="530006"/>
          </a:xfrm>
          <a:prstGeom prst="rect">
            <a:avLst/>
          </a:prstGeom>
        </p:spPr>
      </p:pic>
    </p:spTree>
    <p:extLst>
      <p:ext uri="{BB962C8B-B14F-4D97-AF65-F5344CB8AC3E}">
        <p14:creationId xmlns:p14="http://schemas.microsoft.com/office/powerpoint/2010/main" val="27831372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959046"/>
            <a:ext cx="9144000" cy="898954"/>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Rectangle 4"/>
          <p:cNvSpPr/>
          <p:nvPr/>
        </p:nvSpPr>
        <p:spPr>
          <a:xfrm>
            <a:off x="0" y="5865018"/>
            <a:ext cx="9144000" cy="94028"/>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a:p>
        </p:txBody>
      </p:sp>
      <p:sp>
        <p:nvSpPr>
          <p:cNvPr id="12" name="TextBox 11"/>
          <p:cNvSpPr txBox="1"/>
          <p:nvPr/>
        </p:nvSpPr>
        <p:spPr>
          <a:xfrm>
            <a:off x="142875" y="5400675"/>
            <a:ext cx="1433677" cy="300082"/>
          </a:xfrm>
          <a:prstGeom prst="rect">
            <a:avLst/>
          </a:prstGeom>
          <a:noFill/>
        </p:spPr>
        <p:txBody>
          <a:bodyPr wrap="square" rtlCol="0">
            <a:spAutoFit/>
          </a:bodyPr>
          <a:lstStyle/>
          <a:p>
            <a:r>
              <a:rPr lang="en-US" sz="1350" dirty="0">
                <a:solidFill>
                  <a:schemeClr val="bg1"/>
                </a:solidFill>
                <a:latin typeface="Arial" panose="020B0604020202020204" pitchFamily="34" charset="0"/>
                <a:cs typeface="Arial" panose="020B0604020202020204" pitchFamily="34" charset="0"/>
              </a:rPr>
              <a:t>January 8, 2015</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767" y="225062"/>
            <a:ext cx="3278072" cy="530006"/>
          </a:xfrm>
          <a:prstGeom prst="rect">
            <a:avLst/>
          </a:prstGeom>
        </p:spPr>
      </p:pic>
      <p:sp>
        <p:nvSpPr>
          <p:cNvPr id="15" name="Text Placeholder 2"/>
          <p:cNvSpPr txBox="1">
            <a:spLocks/>
          </p:cNvSpPr>
          <p:nvPr/>
        </p:nvSpPr>
        <p:spPr>
          <a:xfrm>
            <a:off x="255639" y="1746739"/>
            <a:ext cx="8430680" cy="3957024"/>
          </a:xfrm>
          <a:prstGeom prst="rect">
            <a:avLst/>
          </a:prstGeom>
        </p:spPr>
        <p:txBody>
          <a:bodyPr vert="horz" lIns="91440" tIns="45720" rIns="91440" bIns="45720" rtlCol="0" anchor="t"/>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2">
              <a:spcBef>
                <a:spcPts val="1200"/>
              </a:spcBef>
              <a:buClr>
                <a:srgbClr val="97989A"/>
              </a:buClr>
              <a:defRPr/>
            </a:pPr>
            <a:r>
              <a:rPr lang="en-US" sz="1600" dirty="0">
                <a:latin typeface="Arial"/>
                <a:cs typeface="Arial" pitchFamily="34" charset="0"/>
              </a:rPr>
              <a:t>Over 500 waiver requests received in the project applications that were included in the DSRIP Project Plan application and will required submission of information which included:</a:t>
            </a:r>
          </a:p>
          <a:p>
            <a:pPr marL="457200" lvl="2" indent="-273050">
              <a:spcBef>
                <a:spcPts val="1800"/>
              </a:spcBef>
              <a:buClr>
                <a:srgbClr val="97989A"/>
              </a:buClr>
              <a:buFont typeface="Arial" pitchFamily="34" charset="0"/>
              <a:buChar char="■"/>
              <a:defRPr/>
            </a:pPr>
            <a:r>
              <a:rPr lang="en-US" sz="1600" dirty="0">
                <a:latin typeface="Arial"/>
                <a:cs typeface="Arial" pitchFamily="34" charset="0"/>
              </a:rPr>
              <a:t>the regulation for which a waiver is being requested</a:t>
            </a:r>
            <a:r>
              <a:rPr lang="en-US" sz="1600" dirty="0" smtClean="0">
                <a:latin typeface="Arial"/>
                <a:cs typeface="Arial" pitchFamily="34" charset="0"/>
              </a:rPr>
              <a:t>;</a:t>
            </a:r>
            <a:endParaRPr lang="en-US" sz="1600" dirty="0">
              <a:latin typeface="Arial"/>
              <a:cs typeface="Arial" pitchFamily="34" charset="0"/>
            </a:endParaRPr>
          </a:p>
          <a:p>
            <a:pPr marL="457200" lvl="2" indent="-273050">
              <a:spcBef>
                <a:spcPts val="1800"/>
              </a:spcBef>
              <a:buClr>
                <a:srgbClr val="97989A"/>
              </a:buClr>
              <a:buFont typeface="Arial" pitchFamily="34" charset="0"/>
              <a:buChar char="■"/>
              <a:defRPr/>
            </a:pPr>
            <a:r>
              <a:rPr lang="en-US" sz="1600" dirty="0">
                <a:latin typeface="Arial"/>
                <a:cs typeface="Arial" pitchFamily="34" charset="0"/>
              </a:rPr>
              <a:t>the components of the Project Plan affected by the regulation</a:t>
            </a:r>
            <a:r>
              <a:rPr lang="en-US" sz="1600" dirty="0" smtClean="0">
                <a:latin typeface="Arial"/>
                <a:cs typeface="Arial" pitchFamily="34" charset="0"/>
              </a:rPr>
              <a:t>;</a:t>
            </a:r>
            <a:endParaRPr lang="en-US" sz="1600" dirty="0">
              <a:latin typeface="Arial"/>
              <a:cs typeface="Arial" pitchFamily="34" charset="0"/>
            </a:endParaRPr>
          </a:p>
          <a:p>
            <a:pPr marL="457200" lvl="2" indent="-273050">
              <a:spcBef>
                <a:spcPts val="1800"/>
              </a:spcBef>
              <a:buClr>
                <a:srgbClr val="97989A"/>
              </a:buClr>
              <a:buFont typeface="Arial" pitchFamily="34" charset="0"/>
              <a:buChar char="■"/>
              <a:defRPr/>
            </a:pPr>
            <a:r>
              <a:rPr lang="en-US" sz="1600" dirty="0">
                <a:latin typeface="Arial"/>
                <a:cs typeface="Arial" pitchFamily="34" charset="0"/>
              </a:rPr>
              <a:t>the reason the waiver is needed, including an explanation of how a waiver will assist in implementation of the Project Plan and reaching better health outcomes; </a:t>
            </a:r>
            <a:r>
              <a:rPr lang="en-US" sz="1600" dirty="0" smtClean="0">
                <a:latin typeface="Arial"/>
                <a:cs typeface="Arial" pitchFamily="34" charset="0"/>
              </a:rPr>
              <a:t>and</a:t>
            </a:r>
            <a:endParaRPr lang="en-US" sz="1600" dirty="0">
              <a:latin typeface="Arial"/>
              <a:cs typeface="Arial" pitchFamily="34" charset="0"/>
            </a:endParaRPr>
          </a:p>
          <a:p>
            <a:pPr marL="457200" lvl="2" indent="-273050">
              <a:spcBef>
                <a:spcPts val="1800"/>
              </a:spcBef>
              <a:buClr>
                <a:srgbClr val="97989A"/>
              </a:buClr>
              <a:buFont typeface="Arial" pitchFamily="34" charset="0"/>
              <a:buChar char="■"/>
              <a:defRPr/>
            </a:pPr>
            <a:r>
              <a:rPr lang="en-US" sz="1600" dirty="0">
                <a:latin typeface="Arial"/>
                <a:cs typeface="Arial" pitchFamily="34" charset="0"/>
              </a:rPr>
              <a:t>an explanation as to why the waiver would not negatively impact patient safety. </a:t>
            </a:r>
          </a:p>
        </p:txBody>
      </p:sp>
      <p:sp>
        <p:nvSpPr>
          <p:cNvPr id="16" name="Text Placeholder 8"/>
          <p:cNvSpPr txBox="1">
            <a:spLocks/>
          </p:cNvSpPr>
          <p:nvPr/>
        </p:nvSpPr>
        <p:spPr>
          <a:xfrm>
            <a:off x="108969" y="722437"/>
            <a:ext cx="8904724" cy="684793"/>
          </a:xfrm>
          <a:prstGeom prst="rect">
            <a:avLst/>
          </a:prstGeom>
          <a:noFill/>
          <a:ln w="6350">
            <a:noFill/>
          </a:ln>
        </p:spPr>
        <p:txBody>
          <a:bodyPr vert="horz" lIns="0" tIns="0" rIns="0" bIns="0" rtlCol="0" anchor="b"/>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762000" fontAlgn="base">
              <a:spcBef>
                <a:spcPct val="40000"/>
              </a:spcBef>
              <a:spcAft>
                <a:spcPct val="0"/>
              </a:spcAft>
            </a:pPr>
            <a:r>
              <a:rPr lang="en-US" sz="3200" b="1" dirty="0" smtClean="0">
                <a:solidFill>
                  <a:schemeClr val="accent4"/>
                </a:solidFill>
                <a:latin typeface="Arial"/>
                <a:cs typeface="Arial" pitchFamily="34" charset="0"/>
              </a:rPr>
              <a:t>Waiver requests</a:t>
            </a:r>
            <a:endParaRPr lang="en-US" sz="3200" b="1" dirty="0">
              <a:solidFill>
                <a:schemeClr val="accent4"/>
              </a:solidFill>
              <a:latin typeface="Arial"/>
              <a:cs typeface="Arial" pitchFamily="34" charset="0"/>
            </a:endParaRPr>
          </a:p>
        </p:txBody>
      </p:sp>
    </p:spTree>
    <p:extLst>
      <p:ext uri="{BB962C8B-B14F-4D97-AF65-F5344CB8AC3E}">
        <p14:creationId xmlns:p14="http://schemas.microsoft.com/office/powerpoint/2010/main" val="180286002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959046"/>
            <a:ext cx="9144000" cy="898954"/>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Rectangle 4"/>
          <p:cNvSpPr/>
          <p:nvPr/>
        </p:nvSpPr>
        <p:spPr>
          <a:xfrm>
            <a:off x="0" y="5865018"/>
            <a:ext cx="9144000" cy="94028"/>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a:p>
        </p:txBody>
      </p:sp>
      <p:sp>
        <p:nvSpPr>
          <p:cNvPr id="12" name="TextBox 11"/>
          <p:cNvSpPr txBox="1"/>
          <p:nvPr/>
        </p:nvSpPr>
        <p:spPr>
          <a:xfrm>
            <a:off x="142875" y="5400675"/>
            <a:ext cx="1433677" cy="300082"/>
          </a:xfrm>
          <a:prstGeom prst="rect">
            <a:avLst/>
          </a:prstGeom>
          <a:noFill/>
        </p:spPr>
        <p:txBody>
          <a:bodyPr wrap="square" rtlCol="0">
            <a:spAutoFit/>
          </a:bodyPr>
          <a:lstStyle/>
          <a:p>
            <a:r>
              <a:rPr lang="en-US" sz="1350" dirty="0">
                <a:solidFill>
                  <a:schemeClr val="bg1"/>
                </a:solidFill>
                <a:latin typeface="Arial" panose="020B0604020202020204" pitchFamily="34" charset="0"/>
                <a:cs typeface="Arial" panose="020B0604020202020204" pitchFamily="34" charset="0"/>
              </a:rPr>
              <a:t>January 8, 2015</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767" y="225062"/>
            <a:ext cx="3278072" cy="530006"/>
          </a:xfrm>
          <a:prstGeom prst="rect">
            <a:avLst/>
          </a:prstGeom>
        </p:spPr>
      </p:pic>
      <p:sp>
        <p:nvSpPr>
          <p:cNvPr id="15" name="Text Placeholder 2"/>
          <p:cNvSpPr txBox="1">
            <a:spLocks/>
          </p:cNvSpPr>
          <p:nvPr/>
        </p:nvSpPr>
        <p:spPr>
          <a:xfrm>
            <a:off x="255639" y="1746739"/>
            <a:ext cx="8430680" cy="3957024"/>
          </a:xfrm>
          <a:prstGeom prst="rect">
            <a:avLst/>
          </a:prstGeom>
        </p:spPr>
        <p:txBody>
          <a:bodyPr vert="horz" lIns="91440" tIns="45720" rIns="91440" bIns="45720" rtlCol="0" anchor="t"/>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457200" lvl="2" indent="-273050">
              <a:spcBef>
                <a:spcPts val="1800"/>
              </a:spcBef>
              <a:buClr>
                <a:srgbClr val="97989A"/>
              </a:buClr>
              <a:buFont typeface="Arial" pitchFamily="34" charset="0"/>
              <a:buChar char="■"/>
              <a:defRPr/>
            </a:pPr>
            <a:r>
              <a:rPr lang="en-US" sz="1600" dirty="0">
                <a:latin typeface="Arial"/>
                <a:cs typeface="Arial" pitchFamily="34" charset="0"/>
              </a:rPr>
              <a:t>Waiver not needed-clarification that activity is already currently permitted</a:t>
            </a:r>
          </a:p>
          <a:p>
            <a:pPr marL="457200" lvl="2" indent="-273050">
              <a:spcBef>
                <a:spcPts val="1800"/>
              </a:spcBef>
              <a:buClr>
                <a:srgbClr val="97989A"/>
              </a:buClr>
              <a:buFont typeface="Arial" pitchFamily="34" charset="0"/>
              <a:buChar char="■"/>
              <a:defRPr/>
            </a:pPr>
            <a:r>
              <a:rPr lang="en-US" sz="1600" dirty="0">
                <a:latin typeface="Arial"/>
                <a:cs typeface="Arial" pitchFamily="34" charset="0"/>
              </a:rPr>
              <a:t>Approved</a:t>
            </a:r>
          </a:p>
          <a:p>
            <a:pPr marL="457200" lvl="2" indent="-273050">
              <a:spcBef>
                <a:spcPts val="1800"/>
              </a:spcBef>
              <a:buClr>
                <a:srgbClr val="97989A"/>
              </a:buClr>
              <a:buFont typeface="Arial" pitchFamily="34" charset="0"/>
              <a:buChar char="■"/>
              <a:defRPr/>
            </a:pPr>
            <a:r>
              <a:rPr lang="en-US" sz="1600" dirty="0">
                <a:latin typeface="Arial"/>
                <a:cs typeface="Arial" pitchFamily="34" charset="0"/>
              </a:rPr>
              <a:t>Approved with Contingencies</a:t>
            </a:r>
          </a:p>
          <a:p>
            <a:pPr marL="457200" lvl="2" indent="-273050">
              <a:spcBef>
                <a:spcPts val="1800"/>
              </a:spcBef>
              <a:buClr>
                <a:srgbClr val="97989A"/>
              </a:buClr>
              <a:buFont typeface="Arial" pitchFamily="34" charset="0"/>
              <a:buChar char="■"/>
              <a:defRPr/>
            </a:pPr>
            <a:r>
              <a:rPr lang="en-US" sz="1600" dirty="0">
                <a:latin typeface="Arial"/>
                <a:cs typeface="Arial" pitchFamily="34" charset="0"/>
              </a:rPr>
              <a:t>More information needed or re-submission into an approval model needed</a:t>
            </a:r>
          </a:p>
          <a:p>
            <a:pPr marL="457200" lvl="2" indent="-273050">
              <a:spcBef>
                <a:spcPts val="1800"/>
              </a:spcBef>
              <a:buClr>
                <a:srgbClr val="97989A"/>
              </a:buClr>
              <a:buFont typeface="Arial" pitchFamily="34" charset="0"/>
              <a:buChar char="■"/>
              <a:defRPr/>
            </a:pPr>
            <a:r>
              <a:rPr lang="en-US" sz="1600" dirty="0">
                <a:latin typeface="Arial"/>
                <a:cs typeface="Arial" pitchFamily="34" charset="0"/>
              </a:rPr>
              <a:t>Waiver not feasible-state statute or federal prohibition</a:t>
            </a:r>
          </a:p>
          <a:p>
            <a:pPr marL="457200" lvl="2" indent="-273050">
              <a:spcBef>
                <a:spcPts val="1800"/>
              </a:spcBef>
              <a:buClr>
                <a:srgbClr val="97989A"/>
              </a:buClr>
              <a:buFont typeface="Arial" pitchFamily="34" charset="0"/>
              <a:buChar char="■"/>
              <a:defRPr/>
            </a:pPr>
            <a:r>
              <a:rPr lang="en-US" sz="1600" dirty="0">
                <a:latin typeface="Arial"/>
                <a:cs typeface="Arial" pitchFamily="34" charset="0"/>
              </a:rPr>
              <a:t>Denied-due to patient safety </a:t>
            </a:r>
            <a:r>
              <a:rPr lang="en-US" sz="1600" dirty="0" smtClean="0">
                <a:latin typeface="Arial"/>
                <a:cs typeface="Arial" pitchFamily="34" charset="0"/>
              </a:rPr>
              <a:t>protection</a:t>
            </a:r>
          </a:p>
          <a:p>
            <a:pPr marL="0" lvl="2">
              <a:spcBef>
                <a:spcPts val="600"/>
              </a:spcBef>
              <a:buClr>
                <a:srgbClr val="97989A"/>
              </a:buClr>
              <a:defRPr/>
            </a:pPr>
            <a:endParaRPr lang="en-US" sz="1600" dirty="0">
              <a:latin typeface="Arial"/>
              <a:cs typeface="Arial" pitchFamily="34" charset="0"/>
            </a:endParaRPr>
          </a:p>
          <a:p>
            <a:pPr marL="0" lvl="2">
              <a:spcBef>
                <a:spcPts val="600"/>
              </a:spcBef>
              <a:buClr>
                <a:srgbClr val="97989A"/>
              </a:buClr>
              <a:defRPr/>
            </a:pPr>
            <a:r>
              <a:rPr lang="en-US" sz="1600" i="1" dirty="0"/>
              <a:t>Regulatory waiver information will be posted online,  refined and expanded on an ongoing basis as regulatory waivers are received and reviewed</a:t>
            </a:r>
            <a:r>
              <a:rPr lang="en-US" sz="1600" i="1" dirty="0" smtClean="0"/>
              <a:t>.</a:t>
            </a:r>
            <a:endParaRPr lang="en-US" sz="1600" i="1" dirty="0"/>
          </a:p>
        </p:txBody>
      </p:sp>
      <p:sp>
        <p:nvSpPr>
          <p:cNvPr id="16" name="Text Placeholder 8"/>
          <p:cNvSpPr txBox="1">
            <a:spLocks/>
          </p:cNvSpPr>
          <p:nvPr/>
        </p:nvSpPr>
        <p:spPr>
          <a:xfrm>
            <a:off x="108969" y="722437"/>
            <a:ext cx="8904724" cy="684793"/>
          </a:xfrm>
          <a:prstGeom prst="rect">
            <a:avLst/>
          </a:prstGeom>
          <a:noFill/>
          <a:ln w="6350">
            <a:noFill/>
          </a:ln>
        </p:spPr>
        <p:txBody>
          <a:bodyPr vert="horz" lIns="0" tIns="0" rIns="0" bIns="0" rtlCol="0" anchor="b"/>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762000" fontAlgn="base">
              <a:spcBef>
                <a:spcPct val="40000"/>
              </a:spcBef>
              <a:spcAft>
                <a:spcPct val="0"/>
              </a:spcAft>
            </a:pPr>
            <a:r>
              <a:rPr lang="en-US" sz="3200" b="1" dirty="0" smtClean="0">
                <a:solidFill>
                  <a:schemeClr val="accent4"/>
                </a:solidFill>
                <a:latin typeface="Arial"/>
                <a:cs typeface="Arial" pitchFamily="34" charset="0"/>
              </a:rPr>
              <a:t>Waiver review categories</a:t>
            </a:r>
            <a:endParaRPr lang="en-US" sz="3200" b="1" dirty="0">
              <a:solidFill>
                <a:schemeClr val="accent4"/>
              </a:solidFill>
              <a:latin typeface="Arial"/>
              <a:cs typeface="Arial" pitchFamily="34" charset="0"/>
            </a:endParaRPr>
          </a:p>
        </p:txBody>
      </p:sp>
    </p:spTree>
    <p:extLst>
      <p:ext uri="{BB962C8B-B14F-4D97-AF65-F5344CB8AC3E}">
        <p14:creationId xmlns:p14="http://schemas.microsoft.com/office/powerpoint/2010/main" val="237306663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959046"/>
            <a:ext cx="9144000" cy="898954"/>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Rectangle 4"/>
          <p:cNvSpPr/>
          <p:nvPr/>
        </p:nvSpPr>
        <p:spPr>
          <a:xfrm>
            <a:off x="0" y="5865018"/>
            <a:ext cx="9144000" cy="94028"/>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a:p>
        </p:txBody>
      </p:sp>
      <p:sp>
        <p:nvSpPr>
          <p:cNvPr id="11" name="TextBox 10"/>
          <p:cNvSpPr txBox="1"/>
          <p:nvPr/>
        </p:nvSpPr>
        <p:spPr>
          <a:xfrm>
            <a:off x="1035959" y="2430202"/>
            <a:ext cx="7072081" cy="830997"/>
          </a:xfrm>
          <a:prstGeom prst="rect">
            <a:avLst/>
          </a:prstGeom>
          <a:noFill/>
        </p:spPr>
        <p:txBody>
          <a:bodyPr wrap="square" rtlCol="0" anchor="ctr">
            <a:noAutofit/>
          </a:bodyPr>
          <a:lstStyle/>
          <a:p>
            <a:pPr algn="ctr"/>
            <a:r>
              <a:rPr lang="en-US" sz="2800" b="1" i="1" cap="small" dirty="0" smtClean="0">
                <a:solidFill>
                  <a:srgbClr val="503278"/>
                </a:solidFill>
                <a:latin typeface="Arial"/>
                <a:cs typeface="Arial"/>
              </a:rPr>
              <a:t>areas of guidance</a:t>
            </a:r>
            <a:endParaRPr lang="en-US" sz="2800" b="1" i="1" cap="small" dirty="0">
              <a:solidFill>
                <a:srgbClr val="503278"/>
              </a:solidFill>
              <a:latin typeface="Arial"/>
              <a:cs typeface="Arial"/>
            </a:endParaRPr>
          </a:p>
        </p:txBody>
      </p:sp>
      <p:sp>
        <p:nvSpPr>
          <p:cNvPr id="12" name="TextBox 11"/>
          <p:cNvSpPr txBox="1"/>
          <p:nvPr/>
        </p:nvSpPr>
        <p:spPr>
          <a:xfrm>
            <a:off x="142875" y="5400675"/>
            <a:ext cx="1433677" cy="300082"/>
          </a:xfrm>
          <a:prstGeom prst="rect">
            <a:avLst/>
          </a:prstGeom>
          <a:noFill/>
        </p:spPr>
        <p:txBody>
          <a:bodyPr wrap="square" rtlCol="0">
            <a:spAutoFit/>
          </a:bodyPr>
          <a:lstStyle/>
          <a:p>
            <a:r>
              <a:rPr lang="en-US" sz="1350" dirty="0">
                <a:solidFill>
                  <a:schemeClr val="bg1"/>
                </a:solidFill>
                <a:latin typeface="Arial" panose="020B0604020202020204" pitchFamily="34" charset="0"/>
                <a:cs typeface="Arial" panose="020B0604020202020204" pitchFamily="34" charset="0"/>
              </a:rPr>
              <a:t>January 8, 2015</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767" y="225062"/>
            <a:ext cx="3278072" cy="530006"/>
          </a:xfrm>
          <a:prstGeom prst="rect">
            <a:avLst/>
          </a:prstGeom>
        </p:spPr>
      </p:pic>
    </p:spTree>
    <p:extLst>
      <p:ext uri="{BB962C8B-B14F-4D97-AF65-F5344CB8AC3E}">
        <p14:creationId xmlns:p14="http://schemas.microsoft.com/office/powerpoint/2010/main" val="31688613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211016"/>
            <a:ext cx="9144000" cy="434355"/>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2B800"/>
              </a:solidFill>
            </a:endParaRPr>
          </a:p>
        </p:txBody>
      </p:sp>
      <p:sp>
        <p:nvSpPr>
          <p:cNvPr id="13" name="Rectangle 12"/>
          <p:cNvSpPr/>
          <p:nvPr/>
        </p:nvSpPr>
        <p:spPr>
          <a:xfrm>
            <a:off x="-1" y="-2687"/>
            <a:ext cx="9144000" cy="213703"/>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a:p>
        </p:txBody>
      </p:sp>
      <p:sp>
        <p:nvSpPr>
          <p:cNvPr id="14" name="TextBox 13"/>
          <p:cNvSpPr txBox="1"/>
          <p:nvPr/>
        </p:nvSpPr>
        <p:spPr>
          <a:xfrm>
            <a:off x="-1" y="279949"/>
            <a:ext cx="9143999" cy="388765"/>
          </a:xfrm>
          <a:prstGeom prst="rect">
            <a:avLst/>
          </a:prstGeom>
          <a:noFill/>
        </p:spPr>
        <p:txBody>
          <a:bodyPr wrap="square" rtlCol="0">
            <a:noAutofit/>
          </a:bodyPr>
          <a:lstStyle/>
          <a:p>
            <a:r>
              <a:rPr lang="en-US" sz="1050" b="1" i="1" dirty="0" smtClean="0">
                <a:solidFill>
                  <a:schemeClr val="bg1"/>
                </a:solidFill>
                <a:latin typeface="Arial" panose="020B0604020202020204" pitchFamily="34" charset="0"/>
                <a:cs typeface="Arial" panose="020B0604020202020204" pitchFamily="34" charset="0"/>
              </a:rPr>
              <a:t>January 16</a:t>
            </a:r>
            <a:r>
              <a:rPr lang="en-US" sz="1050" b="1" i="1" baseline="30000" dirty="0" smtClean="0">
                <a:solidFill>
                  <a:schemeClr val="bg1"/>
                </a:solidFill>
                <a:latin typeface="Arial" panose="020B0604020202020204" pitchFamily="34" charset="0"/>
                <a:cs typeface="Arial" panose="020B0604020202020204" pitchFamily="34" charset="0"/>
              </a:rPr>
              <a:t>th</a:t>
            </a:r>
            <a:r>
              <a:rPr lang="en-US" sz="1050" b="1" i="1" dirty="0" smtClean="0">
                <a:solidFill>
                  <a:schemeClr val="bg1"/>
                </a:solidFill>
                <a:latin typeface="Arial" panose="020B0604020202020204" pitchFamily="34" charset="0"/>
                <a:cs typeface="Arial" panose="020B0604020202020204" pitchFamily="34" charset="0"/>
              </a:rPr>
              <a:t> 2015</a:t>
            </a:r>
            <a:r>
              <a:rPr lang="en-US" sz="1050" b="1" i="1" dirty="0">
                <a:solidFill>
                  <a:schemeClr val="bg1"/>
                </a:solidFill>
                <a:latin typeface="Arial" panose="020B0604020202020204" pitchFamily="34" charset="0"/>
                <a:cs typeface="Arial" panose="020B0604020202020204" pitchFamily="34" charset="0"/>
              </a:rPr>
              <a:t>							</a:t>
            </a:r>
          </a:p>
        </p:txBody>
      </p:sp>
      <p:sp>
        <p:nvSpPr>
          <p:cNvPr id="16" name="Text Placeholder 8"/>
          <p:cNvSpPr txBox="1">
            <a:spLocks/>
          </p:cNvSpPr>
          <p:nvPr/>
        </p:nvSpPr>
        <p:spPr>
          <a:xfrm>
            <a:off x="119636" y="1361293"/>
            <a:ext cx="8904724" cy="4691803"/>
          </a:xfrm>
          <a:prstGeom prst="rect">
            <a:avLst/>
          </a:prstGeom>
          <a:noFill/>
          <a:ln w="19050">
            <a:solidFill>
              <a:srgbClr val="6F5091"/>
            </a:solidFill>
          </a:ln>
        </p:spPr>
        <p:txBody>
          <a:bodyPr vert="horz" lIns="54000" tIns="54000" rIns="54000" bIns="5400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762000" fontAlgn="base">
              <a:spcBef>
                <a:spcPct val="40000"/>
              </a:spcBef>
              <a:spcAft>
                <a:spcPct val="0"/>
              </a:spcAft>
            </a:pPr>
            <a:endParaRPr lang="en-US" sz="1600" dirty="0">
              <a:solidFill>
                <a:srgbClr val="000000"/>
              </a:solidFill>
              <a:latin typeface="Arial"/>
              <a:cs typeface="Arial" pitchFamily="34" charset="0"/>
            </a:endParaRPr>
          </a:p>
        </p:txBody>
      </p:sp>
      <p:sp>
        <p:nvSpPr>
          <p:cNvPr id="24" name="Text Placeholder 8"/>
          <p:cNvSpPr txBox="1">
            <a:spLocks/>
          </p:cNvSpPr>
          <p:nvPr/>
        </p:nvSpPr>
        <p:spPr>
          <a:xfrm>
            <a:off x="108969" y="722437"/>
            <a:ext cx="8904724" cy="684793"/>
          </a:xfrm>
          <a:prstGeom prst="rect">
            <a:avLst/>
          </a:prstGeom>
          <a:noFill/>
          <a:ln w="6350">
            <a:noFill/>
          </a:ln>
        </p:spPr>
        <p:txBody>
          <a:bodyPr vert="horz" lIns="0" tIns="0" rIns="0" bIns="0" rtlCol="0" anchor="t"/>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762000" fontAlgn="base">
              <a:spcBef>
                <a:spcPct val="40000"/>
              </a:spcBef>
              <a:spcAft>
                <a:spcPct val="0"/>
              </a:spcAft>
            </a:pPr>
            <a:r>
              <a:rPr lang="en-US" sz="2000" b="1" dirty="0" smtClean="0">
                <a:solidFill>
                  <a:schemeClr val="accent4"/>
                </a:solidFill>
                <a:latin typeface="Arial"/>
                <a:cs typeface="Arial" pitchFamily="34" charset="0"/>
              </a:rPr>
              <a:t>Conceptual Overview of the Implementation Plan</a:t>
            </a:r>
            <a:endParaRPr lang="en-US" sz="2000" b="1" dirty="0">
              <a:solidFill>
                <a:schemeClr val="accent4"/>
              </a:solidFill>
              <a:latin typeface="Arial"/>
              <a:cs typeface="Arial" pitchFamily="34" charset="0"/>
            </a:endParaRPr>
          </a:p>
          <a:p>
            <a:pPr marL="0" lvl="1">
              <a:spcBef>
                <a:spcPts val="300"/>
              </a:spcBef>
              <a:defRPr/>
            </a:pPr>
            <a:r>
              <a:rPr lang="en-US" sz="2000" i="1" dirty="0" smtClean="0">
                <a:solidFill>
                  <a:srgbClr val="503278"/>
                </a:solidFill>
                <a:latin typeface="Arial"/>
                <a:cs typeface="Arial" pitchFamily="34" charset="0"/>
              </a:rPr>
              <a:t>Implementation </a:t>
            </a:r>
            <a:r>
              <a:rPr lang="en-US" sz="2000" i="1" dirty="0">
                <a:solidFill>
                  <a:srgbClr val="503278"/>
                </a:solidFill>
                <a:latin typeface="Arial"/>
                <a:cs typeface="Arial" pitchFamily="34" charset="0"/>
              </a:rPr>
              <a:t>Plan timeline</a:t>
            </a:r>
          </a:p>
        </p:txBody>
      </p:sp>
      <p:sp>
        <p:nvSpPr>
          <p:cNvPr id="43" name="Text Placeholder 7"/>
          <p:cNvSpPr txBox="1">
            <a:spLocks/>
          </p:cNvSpPr>
          <p:nvPr/>
        </p:nvSpPr>
        <p:spPr>
          <a:xfrm>
            <a:off x="741365" y="3265529"/>
            <a:ext cx="1554480" cy="2374900"/>
          </a:xfrm>
          <a:prstGeom prst="rect">
            <a:avLst/>
          </a:prstGeom>
        </p:spPr>
        <p:txBody>
          <a:bodyPr vert="horz" lIns="91440" tIns="45720" rIns="91440" bIns="45720" rtlCol="0" anchor="t">
            <a:normAutofit/>
          </a:bodyP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73050" lvl="2" indent="-273050">
              <a:spcBef>
                <a:spcPts val="1200"/>
              </a:spcBef>
              <a:buClr>
                <a:srgbClr val="97989A"/>
              </a:buClr>
              <a:buFont typeface="Arial" pitchFamily="34" charset="0"/>
              <a:buChar char="■"/>
              <a:defRPr/>
            </a:pPr>
            <a:r>
              <a:rPr lang="en-GB" sz="1200" dirty="0">
                <a:solidFill>
                  <a:srgbClr val="000000"/>
                </a:solidFill>
                <a:latin typeface="Arial"/>
                <a:cs typeface="Arial" pitchFamily="34" charset="0"/>
              </a:rPr>
              <a:t>Structure of implementation plan released to PPSs</a:t>
            </a:r>
          </a:p>
        </p:txBody>
      </p:sp>
      <p:grpSp>
        <p:nvGrpSpPr>
          <p:cNvPr id="44" name="Group 43"/>
          <p:cNvGrpSpPr/>
          <p:nvPr/>
        </p:nvGrpSpPr>
        <p:grpSpPr>
          <a:xfrm>
            <a:off x="446615" y="1982829"/>
            <a:ext cx="1823948" cy="1143048"/>
            <a:chOff x="266310" y="2133600"/>
            <a:chExt cx="1823948" cy="1143048"/>
          </a:xfrm>
        </p:grpSpPr>
        <p:sp>
          <p:nvSpPr>
            <p:cNvPr id="45" name="Freeform 44"/>
            <p:cNvSpPr/>
            <p:nvPr/>
          </p:nvSpPr>
          <p:spPr>
            <a:xfrm>
              <a:off x="782666" y="2133600"/>
              <a:ext cx="1307592" cy="1143048"/>
            </a:xfrm>
            <a:custGeom>
              <a:avLst/>
              <a:gdLst>
                <a:gd name="connsiteX0" fmla="*/ 0 w 1483931"/>
                <a:gd name="connsiteY0" fmla="*/ 171457 h 1143048"/>
                <a:gd name="connsiteX1" fmla="*/ 912407 w 1483931"/>
                <a:gd name="connsiteY1" fmla="*/ 171457 h 1143048"/>
                <a:gd name="connsiteX2" fmla="*/ 912407 w 1483931"/>
                <a:gd name="connsiteY2" fmla="*/ 0 h 1143048"/>
                <a:gd name="connsiteX3" fmla="*/ 1483931 w 1483931"/>
                <a:gd name="connsiteY3" fmla="*/ 571524 h 1143048"/>
                <a:gd name="connsiteX4" fmla="*/ 912407 w 1483931"/>
                <a:gd name="connsiteY4" fmla="*/ 1143048 h 1143048"/>
                <a:gd name="connsiteX5" fmla="*/ 912407 w 1483931"/>
                <a:gd name="connsiteY5" fmla="*/ 971591 h 1143048"/>
                <a:gd name="connsiteX6" fmla="*/ 0 w 1483931"/>
                <a:gd name="connsiteY6" fmla="*/ 971591 h 1143048"/>
                <a:gd name="connsiteX7" fmla="*/ 0 w 1483931"/>
                <a:gd name="connsiteY7" fmla="*/ 171457 h 11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83931" h="1143048">
                  <a:moveTo>
                    <a:pt x="0" y="171457"/>
                  </a:moveTo>
                  <a:lnTo>
                    <a:pt x="912407" y="171457"/>
                  </a:lnTo>
                  <a:lnTo>
                    <a:pt x="912407" y="0"/>
                  </a:lnTo>
                  <a:lnTo>
                    <a:pt x="1483931" y="571524"/>
                  </a:lnTo>
                  <a:lnTo>
                    <a:pt x="912407" y="1143048"/>
                  </a:lnTo>
                  <a:lnTo>
                    <a:pt x="912407" y="971591"/>
                  </a:lnTo>
                  <a:lnTo>
                    <a:pt x="0" y="971591"/>
                  </a:lnTo>
                  <a:lnTo>
                    <a:pt x="0" y="171457"/>
                  </a:lnTo>
                  <a:close/>
                </a:path>
              </a:pathLst>
            </a:custGeom>
          </p:spPr>
          <p:style>
            <a:lnRef idx="2">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0">
              <a:schemeClr val="accent3">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356616" tIns="177807" rIns="182880" bIns="177807" numCol="1" spcCol="1270" anchor="ctr" anchorCtr="0">
              <a:noAutofit/>
            </a:bodyPr>
            <a:lstStyle/>
            <a:p>
              <a:pPr lvl="0" algn="l" defTabSz="444500">
                <a:lnSpc>
                  <a:spcPct val="90000"/>
                </a:lnSpc>
                <a:spcBef>
                  <a:spcPct val="0"/>
                </a:spcBef>
                <a:spcAft>
                  <a:spcPct val="35000"/>
                </a:spcAft>
              </a:pPr>
              <a:endParaRPr lang="en-US" sz="1200" kern="1200" dirty="0"/>
            </a:p>
          </p:txBody>
        </p:sp>
        <p:sp>
          <p:nvSpPr>
            <p:cNvPr id="46" name="Freeform 45"/>
            <p:cNvSpPr/>
            <p:nvPr/>
          </p:nvSpPr>
          <p:spPr>
            <a:xfrm>
              <a:off x="266310" y="2187323"/>
              <a:ext cx="844713" cy="844713"/>
            </a:xfrm>
            <a:custGeom>
              <a:avLst/>
              <a:gdLst>
                <a:gd name="connsiteX0" fmla="*/ 0 w 653823"/>
                <a:gd name="connsiteY0" fmla="*/ 326912 h 653823"/>
                <a:gd name="connsiteX1" fmla="*/ 326912 w 653823"/>
                <a:gd name="connsiteY1" fmla="*/ 0 h 653823"/>
                <a:gd name="connsiteX2" fmla="*/ 653824 w 653823"/>
                <a:gd name="connsiteY2" fmla="*/ 326912 h 653823"/>
                <a:gd name="connsiteX3" fmla="*/ 326912 w 653823"/>
                <a:gd name="connsiteY3" fmla="*/ 653824 h 653823"/>
                <a:gd name="connsiteX4" fmla="*/ 0 w 653823"/>
                <a:gd name="connsiteY4" fmla="*/ 326912 h 6538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3823" h="653823">
                  <a:moveTo>
                    <a:pt x="0" y="326912"/>
                  </a:moveTo>
                  <a:cubicBezTo>
                    <a:pt x="0" y="146363"/>
                    <a:pt x="146363" y="0"/>
                    <a:pt x="326912" y="0"/>
                  </a:cubicBezTo>
                  <a:cubicBezTo>
                    <a:pt x="507461" y="0"/>
                    <a:pt x="653824" y="146363"/>
                    <a:pt x="653824" y="326912"/>
                  </a:cubicBezTo>
                  <a:cubicBezTo>
                    <a:pt x="653824" y="507461"/>
                    <a:pt x="507461" y="653824"/>
                    <a:pt x="326912" y="653824"/>
                  </a:cubicBezTo>
                  <a:cubicBezTo>
                    <a:pt x="146363" y="653824"/>
                    <a:pt x="0" y="507461"/>
                    <a:pt x="0" y="326912"/>
                  </a:cubicBezTo>
                  <a:close/>
                </a:path>
              </a:pathLst>
            </a:custGeom>
            <a:solidFill>
              <a:srgbClr val="4BB800"/>
            </a:solidFill>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0" tIns="101465" rIns="0" bIns="101465" numCol="1" spcCol="1270" anchor="ctr" anchorCtr="1">
              <a:noAutofit/>
            </a:bodyPr>
            <a:lstStyle/>
            <a:p>
              <a:pPr lvl="0" algn="ctr" defTabSz="400050">
                <a:lnSpc>
                  <a:spcPct val="90000"/>
                </a:lnSpc>
                <a:spcBef>
                  <a:spcPct val="0"/>
                </a:spcBef>
              </a:pPr>
              <a:r>
                <a:rPr lang="en-US" sz="1200" b="1" kern="1200" dirty="0" smtClean="0"/>
                <a:t>January</a:t>
              </a:r>
            </a:p>
            <a:p>
              <a:pPr lvl="0" algn="ctr" defTabSz="400050">
                <a:lnSpc>
                  <a:spcPct val="90000"/>
                </a:lnSpc>
                <a:spcBef>
                  <a:spcPct val="0"/>
                </a:spcBef>
              </a:pPr>
              <a:r>
                <a:rPr lang="en-US" sz="1200" b="1" kern="1200" dirty="0" smtClean="0"/>
                <a:t>9th</a:t>
              </a:r>
              <a:endParaRPr lang="en-US" sz="1200" b="1" kern="1200" dirty="0"/>
            </a:p>
          </p:txBody>
        </p:sp>
      </p:grpSp>
      <p:grpSp>
        <p:nvGrpSpPr>
          <p:cNvPr id="47" name="Group 46"/>
          <p:cNvGrpSpPr/>
          <p:nvPr/>
        </p:nvGrpSpPr>
        <p:grpSpPr>
          <a:xfrm>
            <a:off x="2036262" y="1982829"/>
            <a:ext cx="1825448" cy="1143048"/>
            <a:chOff x="2054072" y="2133600"/>
            <a:chExt cx="1825448" cy="1143048"/>
          </a:xfrm>
        </p:grpSpPr>
        <p:sp>
          <p:nvSpPr>
            <p:cNvPr id="48" name="Freeform 47"/>
            <p:cNvSpPr/>
            <p:nvPr/>
          </p:nvSpPr>
          <p:spPr>
            <a:xfrm>
              <a:off x="2571873" y="2133600"/>
              <a:ext cx="1307647" cy="1143048"/>
            </a:xfrm>
            <a:custGeom>
              <a:avLst/>
              <a:gdLst>
                <a:gd name="connsiteX0" fmla="*/ 0 w 1307647"/>
                <a:gd name="connsiteY0" fmla="*/ 171457 h 1143048"/>
                <a:gd name="connsiteX1" fmla="*/ 736123 w 1307647"/>
                <a:gd name="connsiteY1" fmla="*/ 171457 h 1143048"/>
                <a:gd name="connsiteX2" fmla="*/ 736123 w 1307647"/>
                <a:gd name="connsiteY2" fmla="*/ 0 h 1143048"/>
                <a:gd name="connsiteX3" fmla="*/ 1307647 w 1307647"/>
                <a:gd name="connsiteY3" fmla="*/ 571524 h 1143048"/>
                <a:gd name="connsiteX4" fmla="*/ 736123 w 1307647"/>
                <a:gd name="connsiteY4" fmla="*/ 1143048 h 1143048"/>
                <a:gd name="connsiteX5" fmla="*/ 736123 w 1307647"/>
                <a:gd name="connsiteY5" fmla="*/ 971591 h 1143048"/>
                <a:gd name="connsiteX6" fmla="*/ 0 w 1307647"/>
                <a:gd name="connsiteY6" fmla="*/ 971591 h 1143048"/>
                <a:gd name="connsiteX7" fmla="*/ 0 w 1307647"/>
                <a:gd name="connsiteY7" fmla="*/ 171457 h 11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07647" h="1143048">
                  <a:moveTo>
                    <a:pt x="0" y="171457"/>
                  </a:moveTo>
                  <a:lnTo>
                    <a:pt x="736123" y="171457"/>
                  </a:lnTo>
                  <a:lnTo>
                    <a:pt x="736123" y="0"/>
                  </a:lnTo>
                  <a:lnTo>
                    <a:pt x="1307647" y="571524"/>
                  </a:lnTo>
                  <a:lnTo>
                    <a:pt x="736123" y="1143048"/>
                  </a:lnTo>
                  <a:lnTo>
                    <a:pt x="736123" y="971591"/>
                  </a:lnTo>
                  <a:lnTo>
                    <a:pt x="0" y="971591"/>
                  </a:lnTo>
                  <a:lnTo>
                    <a:pt x="0" y="171457"/>
                  </a:lnTo>
                  <a:close/>
                </a:path>
              </a:pathLst>
            </a:custGeom>
          </p:spPr>
          <p:style>
            <a:lnRef idx="2">
              <a:schemeClr val="accent3">
                <a:tint val="40000"/>
                <a:alpha val="90000"/>
                <a:hueOff val="2066519"/>
                <a:satOff val="-4339"/>
                <a:lumOff val="-554"/>
                <a:alphaOff val="0"/>
              </a:schemeClr>
            </a:lnRef>
            <a:fillRef idx="1">
              <a:schemeClr val="accent3">
                <a:tint val="40000"/>
                <a:alpha val="90000"/>
                <a:hueOff val="2066519"/>
                <a:satOff val="-4339"/>
                <a:lumOff val="-554"/>
                <a:alphaOff val="0"/>
              </a:schemeClr>
            </a:fillRef>
            <a:effectRef idx="0">
              <a:schemeClr val="accent3">
                <a:tint val="40000"/>
                <a:alpha val="90000"/>
                <a:hueOff val="2066519"/>
                <a:satOff val="-4339"/>
                <a:lumOff val="-554"/>
                <a:alphaOff val="0"/>
              </a:schemeClr>
            </a:effectRef>
            <a:fontRef idx="minor">
              <a:schemeClr val="dk1">
                <a:hueOff val="0"/>
                <a:satOff val="0"/>
                <a:lumOff val="0"/>
                <a:alphaOff val="0"/>
              </a:schemeClr>
            </a:fontRef>
          </p:style>
          <p:txBody>
            <a:bodyPr spcFirstLastPara="0" vert="horz" wrap="square" lIns="352312" tIns="177807" rIns="355957" bIns="177807" numCol="1" spcCol="1270" anchor="ctr" anchorCtr="0">
              <a:noAutofit/>
            </a:bodyPr>
            <a:lstStyle/>
            <a:p>
              <a:pPr lvl="0" algn="l" defTabSz="444500">
                <a:lnSpc>
                  <a:spcPct val="90000"/>
                </a:lnSpc>
                <a:spcBef>
                  <a:spcPct val="0"/>
                </a:spcBef>
                <a:spcAft>
                  <a:spcPct val="35000"/>
                </a:spcAft>
              </a:pPr>
              <a:endParaRPr lang="en-US" sz="1200" b="0" kern="1200" dirty="0"/>
            </a:p>
          </p:txBody>
        </p:sp>
        <p:sp>
          <p:nvSpPr>
            <p:cNvPr id="49" name="Freeform 48"/>
            <p:cNvSpPr/>
            <p:nvPr/>
          </p:nvSpPr>
          <p:spPr>
            <a:xfrm>
              <a:off x="2054072" y="2187323"/>
              <a:ext cx="844713" cy="844713"/>
            </a:xfrm>
            <a:custGeom>
              <a:avLst/>
              <a:gdLst>
                <a:gd name="connsiteX0" fmla="*/ 0 w 653823"/>
                <a:gd name="connsiteY0" fmla="*/ 326912 h 653823"/>
                <a:gd name="connsiteX1" fmla="*/ 326912 w 653823"/>
                <a:gd name="connsiteY1" fmla="*/ 0 h 653823"/>
                <a:gd name="connsiteX2" fmla="*/ 653824 w 653823"/>
                <a:gd name="connsiteY2" fmla="*/ 326912 h 653823"/>
                <a:gd name="connsiteX3" fmla="*/ 326912 w 653823"/>
                <a:gd name="connsiteY3" fmla="*/ 653824 h 653823"/>
                <a:gd name="connsiteX4" fmla="*/ 0 w 653823"/>
                <a:gd name="connsiteY4" fmla="*/ 326912 h 6538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3823" h="653823">
                  <a:moveTo>
                    <a:pt x="0" y="326912"/>
                  </a:moveTo>
                  <a:cubicBezTo>
                    <a:pt x="0" y="146363"/>
                    <a:pt x="146363" y="0"/>
                    <a:pt x="326912" y="0"/>
                  </a:cubicBezTo>
                  <a:cubicBezTo>
                    <a:pt x="507461" y="0"/>
                    <a:pt x="653824" y="146363"/>
                    <a:pt x="653824" y="326912"/>
                  </a:cubicBezTo>
                  <a:cubicBezTo>
                    <a:pt x="653824" y="507461"/>
                    <a:pt x="507461" y="653824"/>
                    <a:pt x="326912" y="653824"/>
                  </a:cubicBezTo>
                  <a:cubicBezTo>
                    <a:pt x="146363" y="653824"/>
                    <a:pt x="0" y="507461"/>
                    <a:pt x="0" y="326912"/>
                  </a:cubicBezTo>
                  <a:close/>
                </a:path>
              </a:pathLst>
            </a:custGeom>
          </p:spPr>
          <p:style>
            <a:lnRef idx="2">
              <a:schemeClr val="lt1">
                <a:hueOff val="0"/>
                <a:satOff val="0"/>
                <a:lumOff val="0"/>
                <a:alphaOff val="0"/>
              </a:schemeClr>
            </a:lnRef>
            <a:fillRef idx="1">
              <a:schemeClr val="accent3">
                <a:hueOff val="2071238"/>
                <a:satOff val="0"/>
                <a:lumOff val="-2108"/>
                <a:alphaOff val="0"/>
              </a:schemeClr>
            </a:fillRef>
            <a:effectRef idx="0">
              <a:schemeClr val="accent3">
                <a:hueOff val="2071238"/>
                <a:satOff val="0"/>
                <a:lumOff val="-2108"/>
                <a:alphaOff val="0"/>
              </a:schemeClr>
            </a:effectRef>
            <a:fontRef idx="minor">
              <a:schemeClr val="lt1"/>
            </a:fontRef>
          </p:style>
          <p:txBody>
            <a:bodyPr spcFirstLastPara="0" vert="horz" wrap="square" lIns="101465" tIns="101465" rIns="101465" bIns="101465" numCol="1" spcCol="1270" anchor="ctr" anchorCtr="0">
              <a:noAutofit/>
            </a:bodyPr>
            <a:lstStyle/>
            <a:p>
              <a:pPr lvl="0" algn="ctr" defTabSz="400050">
                <a:lnSpc>
                  <a:spcPct val="90000"/>
                </a:lnSpc>
                <a:spcBef>
                  <a:spcPct val="0"/>
                </a:spcBef>
                <a:spcAft>
                  <a:spcPct val="35000"/>
                </a:spcAft>
              </a:pPr>
              <a:r>
                <a:rPr lang="en-US" sz="1200" b="1" kern="1200" dirty="0" smtClean="0"/>
                <a:t>January  16</a:t>
              </a:r>
              <a:r>
                <a:rPr lang="en-US" sz="1200" b="1" kern="1200" baseline="30000" dirty="0" smtClean="0"/>
                <a:t>th</a:t>
              </a:r>
              <a:r>
                <a:rPr lang="en-US" sz="1200" b="1" kern="1200" dirty="0" smtClean="0"/>
                <a:t> </a:t>
              </a:r>
              <a:endParaRPr lang="en-US" sz="1200" b="1" kern="1200" dirty="0"/>
            </a:p>
          </p:txBody>
        </p:sp>
      </p:grpSp>
      <p:grpSp>
        <p:nvGrpSpPr>
          <p:cNvPr id="50" name="Group 49"/>
          <p:cNvGrpSpPr/>
          <p:nvPr/>
        </p:nvGrpSpPr>
        <p:grpSpPr>
          <a:xfrm>
            <a:off x="3627409" y="1982829"/>
            <a:ext cx="1825449" cy="1143048"/>
            <a:chOff x="3579180" y="2133600"/>
            <a:chExt cx="1825449" cy="1143048"/>
          </a:xfrm>
        </p:grpSpPr>
        <p:sp>
          <p:nvSpPr>
            <p:cNvPr id="51" name="Freeform 50"/>
            <p:cNvSpPr/>
            <p:nvPr/>
          </p:nvSpPr>
          <p:spPr>
            <a:xfrm>
              <a:off x="4096982" y="2133600"/>
              <a:ext cx="1307647" cy="1143048"/>
            </a:xfrm>
            <a:custGeom>
              <a:avLst/>
              <a:gdLst>
                <a:gd name="connsiteX0" fmla="*/ 0 w 1307647"/>
                <a:gd name="connsiteY0" fmla="*/ 171457 h 1143048"/>
                <a:gd name="connsiteX1" fmla="*/ 736123 w 1307647"/>
                <a:gd name="connsiteY1" fmla="*/ 171457 h 1143048"/>
                <a:gd name="connsiteX2" fmla="*/ 736123 w 1307647"/>
                <a:gd name="connsiteY2" fmla="*/ 0 h 1143048"/>
                <a:gd name="connsiteX3" fmla="*/ 1307647 w 1307647"/>
                <a:gd name="connsiteY3" fmla="*/ 571524 h 1143048"/>
                <a:gd name="connsiteX4" fmla="*/ 736123 w 1307647"/>
                <a:gd name="connsiteY4" fmla="*/ 1143048 h 1143048"/>
                <a:gd name="connsiteX5" fmla="*/ 736123 w 1307647"/>
                <a:gd name="connsiteY5" fmla="*/ 971591 h 1143048"/>
                <a:gd name="connsiteX6" fmla="*/ 0 w 1307647"/>
                <a:gd name="connsiteY6" fmla="*/ 971591 h 1143048"/>
                <a:gd name="connsiteX7" fmla="*/ 0 w 1307647"/>
                <a:gd name="connsiteY7" fmla="*/ 171457 h 11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07647" h="1143048">
                  <a:moveTo>
                    <a:pt x="0" y="171457"/>
                  </a:moveTo>
                  <a:lnTo>
                    <a:pt x="736123" y="171457"/>
                  </a:lnTo>
                  <a:lnTo>
                    <a:pt x="736123" y="0"/>
                  </a:lnTo>
                  <a:lnTo>
                    <a:pt x="1307647" y="571524"/>
                  </a:lnTo>
                  <a:lnTo>
                    <a:pt x="736123" y="1143048"/>
                  </a:lnTo>
                  <a:lnTo>
                    <a:pt x="736123" y="971591"/>
                  </a:lnTo>
                  <a:lnTo>
                    <a:pt x="0" y="971591"/>
                  </a:lnTo>
                  <a:lnTo>
                    <a:pt x="0" y="171457"/>
                  </a:lnTo>
                  <a:close/>
                </a:path>
              </a:pathLst>
            </a:custGeom>
          </p:spPr>
          <p:style>
            <a:lnRef idx="2">
              <a:schemeClr val="accent3">
                <a:tint val="40000"/>
                <a:alpha val="90000"/>
                <a:hueOff val="4133037"/>
                <a:satOff val="-8678"/>
                <a:lumOff val="-1109"/>
                <a:alphaOff val="0"/>
              </a:schemeClr>
            </a:lnRef>
            <a:fillRef idx="1">
              <a:schemeClr val="accent3">
                <a:tint val="40000"/>
                <a:alpha val="90000"/>
                <a:hueOff val="4133037"/>
                <a:satOff val="-8678"/>
                <a:lumOff val="-1109"/>
                <a:alphaOff val="0"/>
              </a:schemeClr>
            </a:fillRef>
            <a:effectRef idx="0">
              <a:schemeClr val="accent3">
                <a:tint val="40000"/>
                <a:alpha val="90000"/>
                <a:hueOff val="4133037"/>
                <a:satOff val="-8678"/>
                <a:lumOff val="-1109"/>
                <a:alphaOff val="0"/>
              </a:schemeClr>
            </a:effectRef>
            <a:fontRef idx="minor">
              <a:schemeClr val="dk1">
                <a:hueOff val="0"/>
                <a:satOff val="0"/>
                <a:lumOff val="0"/>
                <a:alphaOff val="0"/>
              </a:schemeClr>
            </a:fontRef>
          </p:style>
          <p:txBody>
            <a:bodyPr spcFirstLastPara="0" vert="horz" wrap="square" lIns="352312" tIns="177807" rIns="355957" bIns="177807" numCol="1" spcCol="1270" anchor="ctr" anchorCtr="0">
              <a:noAutofit/>
            </a:bodyPr>
            <a:lstStyle/>
            <a:p>
              <a:pPr lvl="0" algn="l" defTabSz="444500">
                <a:lnSpc>
                  <a:spcPct val="90000"/>
                </a:lnSpc>
                <a:spcBef>
                  <a:spcPct val="0"/>
                </a:spcBef>
                <a:spcAft>
                  <a:spcPct val="35000"/>
                </a:spcAft>
              </a:pPr>
              <a:endParaRPr lang="en-US" sz="1200" kern="1200" dirty="0"/>
            </a:p>
          </p:txBody>
        </p:sp>
        <p:sp>
          <p:nvSpPr>
            <p:cNvPr id="52" name="Freeform 51"/>
            <p:cNvSpPr/>
            <p:nvPr/>
          </p:nvSpPr>
          <p:spPr>
            <a:xfrm>
              <a:off x="3579180" y="2187323"/>
              <a:ext cx="844713" cy="844713"/>
            </a:xfrm>
            <a:custGeom>
              <a:avLst/>
              <a:gdLst>
                <a:gd name="connsiteX0" fmla="*/ 0 w 653823"/>
                <a:gd name="connsiteY0" fmla="*/ 326912 h 653823"/>
                <a:gd name="connsiteX1" fmla="*/ 326912 w 653823"/>
                <a:gd name="connsiteY1" fmla="*/ 0 h 653823"/>
                <a:gd name="connsiteX2" fmla="*/ 653824 w 653823"/>
                <a:gd name="connsiteY2" fmla="*/ 326912 h 653823"/>
                <a:gd name="connsiteX3" fmla="*/ 326912 w 653823"/>
                <a:gd name="connsiteY3" fmla="*/ 653824 h 653823"/>
                <a:gd name="connsiteX4" fmla="*/ 0 w 653823"/>
                <a:gd name="connsiteY4" fmla="*/ 326912 h 6538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3823" h="653823">
                  <a:moveTo>
                    <a:pt x="0" y="326912"/>
                  </a:moveTo>
                  <a:cubicBezTo>
                    <a:pt x="0" y="146363"/>
                    <a:pt x="146363" y="0"/>
                    <a:pt x="326912" y="0"/>
                  </a:cubicBezTo>
                  <a:cubicBezTo>
                    <a:pt x="507461" y="0"/>
                    <a:pt x="653824" y="146363"/>
                    <a:pt x="653824" y="326912"/>
                  </a:cubicBezTo>
                  <a:cubicBezTo>
                    <a:pt x="653824" y="507461"/>
                    <a:pt x="507461" y="653824"/>
                    <a:pt x="326912" y="653824"/>
                  </a:cubicBezTo>
                  <a:cubicBezTo>
                    <a:pt x="146363" y="653824"/>
                    <a:pt x="0" y="507461"/>
                    <a:pt x="0" y="326912"/>
                  </a:cubicBezTo>
                  <a:close/>
                </a:path>
              </a:pathLst>
            </a:custGeom>
          </p:spPr>
          <p:style>
            <a:lnRef idx="2">
              <a:schemeClr val="lt1">
                <a:hueOff val="0"/>
                <a:satOff val="0"/>
                <a:lumOff val="0"/>
                <a:alphaOff val="0"/>
              </a:schemeClr>
            </a:lnRef>
            <a:fillRef idx="1">
              <a:schemeClr val="accent3">
                <a:hueOff val="4142476"/>
                <a:satOff val="0"/>
                <a:lumOff val="-4215"/>
                <a:alphaOff val="0"/>
              </a:schemeClr>
            </a:fillRef>
            <a:effectRef idx="0">
              <a:schemeClr val="accent3">
                <a:hueOff val="4142476"/>
                <a:satOff val="0"/>
                <a:lumOff val="-4215"/>
                <a:alphaOff val="0"/>
              </a:schemeClr>
            </a:effectRef>
            <a:fontRef idx="minor">
              <a:schemeClr val="lt1"/>
            </a:fontRef>
          </p:style>
          <p:txBody>
            <a:bodyPr spcFirstLastPara="0" vert="horz" wrap="square" lIns="0" tIns="101465" rIns="0" bIns="101465" numCol="1" spcCol="1270" anchor="ctr" anchorCtr="0">
              <a:noAutofit/>
            </a:bodyPr>
            <a:lstStyle/>
            <a:p>
              <a:pPr lvl="0" algn="ctr" defTabSz="400050">
                <a:lnSpc>
                  <a:spcPct val="90000"/>
                </a:lnSpc>
                <a:spcBef>
                  <a:spcPct val="0"/>
                </a:spcBef>
              </a:pPr>
              <a:r>
                <a:rPr lang="en-US" sz="1200" b="1" kern="1200" dirty="0" smtClean="0"/>
                <a:t>February 1st</a:t>
              </a:r>
              <a:endParaRPr lang="en-US" sz="1200" b="1" kern="1200" dirty="0"/>
            </a:p>
          </p:txBody>
        </p:sp>
      </p:grpSp>
      <p:grpSp>
        <p:nvGrpSpPr>
          <p:cNvPr id="53" name="Group 52"/>
          <p:cNvGrpSpPr/>
          <p:nvPr/>
        </p:nvGrpSpPr>
        <p:grpSpPr>
          <a:xfrm>
            <a:off x="5218557" y="1982829"/>
            <a:ext cx="1825449" cy="1143048"/>
            <a:chOff x="5104289" y="2133600"/>
            <a:chExt cx="1825449" cy="1143048"/>
          </a:xfrm>
        </p:grpSpPr>
        <p:sp>
          <p:nvSpPr>
            <p:cNvPr id="54" name="Freeform 53"/>
            <p:cNvSpPr/>
            <p:nvPr/>
          </p:nvSpPr>
          <p:spPr>
            <a:xfrm>
              <a:off x="5622091" y="2133600"/>
              <a:ext cx="1307647" cy="1143048"/>
            </a:xfrm>
            <a:custGeom>
              <a:avLst/>
              <a:gdLst>
                <a:gd name="connsiteX0" fmla="*/ 0 w 1307647"/>
                <a:gd name="connsiteY0" fmla="*/ 171457 h 1143048"/>
                <a:gd name="connsiteX1" fmla="*/ 736123 w 1307647"/>
                <a:gd name="connsiteY1" fmla="*/ 171457 h 1143048"/>
                <a:gd name="connsiteX2" fmla="*/ 736123 w 1307647"/>
                <a:gd name="connsiteY2" fmla="*/ 0 h 1143048"/>
                <a:gd name="connsiteX3" fmla="*/ 1307647 w 1307647"/>
                <a:gd name="connsiteY3" fmla="*/ 571524 h 1143048"/>
                <a:gd name="connsiteX4" fmla="*/ 736123 w 1307647"/>
                <a:gd name="connsiteY4" fmla="*/ 1143048 h 1143048"/>
                <a:gd name="connsiteX5" fmla="*/ 736123 w 1307647"/>
                <a:gd name="connsiteY5" fmla="*/ 971591 h 1143048"/>
                <a:gd name="connsiteX6" fmla="*/ 0 w 1307647"/>
                <a:gd name="connsiteY6" fmla="*/ 971591 h 1143048"/>
                <a:gd name="connsiteX7" fmla="*/ 0 w 1307647"/>
                <a:gd name="connsiteY7" fmla="*/ 171457 h 11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07647" h="1143048">
                  <a:moveTo>
                    <a:pt x="0" y="171457"/>
                  </a:moveTo>
                  <a:lnTo>
                    <a:pt x="736123" y="171457"/>
                  </a:lnTo>
                  <a:lnTo>
                    <a:pt x="736123" y="0"/>
                  </a:lnTo>
                  <a:lnTo>
                    <a:pt x="1307647" y="571524"/>
                  </a:lnTo>
                  <a:lnTo>
                    <a:pt x="736123" y="1143048"/>
                  </a:lnTo>
                  <a:lnTo>
                    <a:pt x="736123" y="971591"/>
                  </a:lnTo>
                  <a:lnTo>
                    <a:pt x="0" y="971591"/>
                  </a:lnTo>
                  <a:lnTo>
                    <a:pt x="0" y="171457"/>
                  </a:lnTo>
                  <a:close/>
                </a:path>
              </a:pathLst>
            </a:custGeom>
          </p:spPr>
          <p:style>
            <a:lnRef idx="2">
              <a:schemeClr val="accent3">
                <a:tint val="40000"/>
                <a:alpha val="90000"/>
                <a:hueOff val="6199556"/>
                <a:satOff val="-13016"/>
                <a:lumOff val="-1663"/>
                <a:alphaOff val="0"/>
              </a:schemeClr>
            </a:lnRef>
            <a:fillRef idx="1">
              <a:schemeClr val="accent3">
                <a:tint val="40000"/>
                <a:alpha val="90000"/>
                <a:hueOff val="6199556"/>
                <a:satOff val="-13016"/>
                <a:lumOff val="-1663"/>
                <a:alphaOff val="0"/>
              </a:schemeClr>
            </a:fillRef>
            <a:effectRef idx="0">
              <a:schemeClr val="accent3">
                <a:tint val="40000"/>
                <a:alpha val="90000"/>
                <a:hueOff val="6199556"/>
                <a:satOff val="-13016"/>
                <a:lumOff val="-1663"/>
                <a:alphaOff val="0"/>
              </a:schemeClr>
            </a:effectRef>
            <a:fontRef idx="minor">
              <a:schemeClr val="dk1">
                <a:hueOff val="0"/>
                <a:satOff val="0"/>
                <a:lumOff val="0"/>
                <a:alphaOff val="0"/>
              </a:schemeClr>
            </a:fontRef>
          </p:style>
          <p:txBody>
            <a:bodyPr spcFirstLastPara="0" vert="horz" wrap="square" lIns="352312" tIns="177807" rIns="355957" bIns="177807" numCol="1" spcCol="1270" anchor="ctr" anchorCtr="0">
              <a:noAutofit/>
            </a:bodyPr>
            <a:lstStyle/>
            <a:p>
              <a:pPr lvl="0" algn="ctr" defTabSz="444500">
                <a:lnSpc>
                  <a:spcPct val="90000"/>
                </a:lnSpc>
                <a:spcBef>
                  <a:spcPct val="0"/>
                </a:spcBef>
                <a:spcAft>
                  <a:spcPct val="35000"/>
                </a:spcAft>
              </a:pPr>
              <a:endParaRPr lang="en-US" sz="1200" kern="1200" dirty="0" smtClean="0"/>
            </a:p>
          </p:txBody>
        </p:sp>
        <p:sp>
          <p:nvSpPr>
            <p:cNvPr id="55" name="Freeform 54"/>
            <p:cNvSpPr/>
            <p:nvPr/>
          </p:nvSpPr>
          <p:spPr>
            <a:xfrm>
              <a:off x="5104289" y="2187323"/>
              <a:ext cx="844713" cy="844713"/>
            </a:xfrm>
            <a:custGeom>
              <a:avLst/>
              <a:gdLst>
                <a:gd name="connsiteX0" fmla="*/ 0 w 653823"/>
                <a:gd name="connsiteY0" fmla="*/ 326912 h 653823"/>
                <a:gd name="connsiteX1" fmla="*/ 326912 w 653823"/>
                <a:gd name="connsiteY1" fmla="*/ 0 h 653823"/>
                <a:gd name="connsiteX2" fmla="*/ 653824 w 653823"/>
                <a:gd name="connsiteY2" fmla="*/ 326912 h 653823"/>
                <a:gd name="connsiteX3" fmla="*/ 326912 w 653823"/>
                <a:gd name="connsiteY3" fmla="*/ 653824 h 653823"/>
                <a:gd name="connsiteX4" fmla="*/ 0 w 653823"/>
                <a:gd name="connsiteY4" fmla="*/ 326912 h 6538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3823" h="653823">
                  <a:moveTo>
                    <a:pt x="0" y="326912"/>
                  </a:moveTo>
                  <a:cubicBezTo>
                    <a:pt x="0" y="146363"/>
                    <a:pt x="146363" y="0"/>
                    <a:pt x="326912" y="0"/>
                  </a:cubicBezTo>
                  <a:cubicBezTo>
                    <a:pt x="507461" y="0"/>
                    <a:pt x="653824" y="146363"/>
                    <a:pt x="653824" y="326912"/>
                  </a:cubicBezTo>
                  <a:cubicBezTo>
                    <a:pt x="653824" y="507461"/>
                    <a:pt x="507461" y="653824"/>
                    <a:pt x="326912" y="653824"/>
                  </a:cubicBezTo>
                  <a:cubicBezTo>
                    <a:pt x="146363" y="653824"/>
                    <a:pt x="0" y="507461"/>
                    <a:pt x="0" y="326912"/>
                  </a:cubicBezTo>
                  <a:close/>
                </a:path>
              </a:pathLst>
            </a:custGeom>
          </p:spPr>
          <p:style>
            <a:lnRef idx="2">
              <a:schemeClr val="lt1">
                <a:hueOff val="0"/>
                <a:satOff val="0"/>
                <a:lumOff val="0"/>
                <a:alphaOff val="0"/>
              </a:schemeClr>
            </a:lnRef>
            <a:fillRef idx="1">
              <a:schemeClr val="accent3">
                <a:hueOff val="6213714"/>
                <a:satOff val="0"/>
                <a:lumOff val="-6323"/>
                <a:alphaOff val="0"/>
              </a:schemeClr>
            </a:fillRef>
            <a:effectRef idx="0">
              <a:schemeClr val="accent3">
                <a:hueOff val="6213714"/>
                <a:satOff val="0"/>
                <a:lumOff val="-6323"/>
                <a:alphaOff val="0"/>
              </a:schemeClr>
            </a:effectRef>
            <a:fontRef idx="minor">
              <a:schemeClr val="lt1"/>
            </a:fontRef>
          </p:style>
          <p:txBody>
            <a:bodyPr spcFirstLastPara="0" vert="horz" wrap="square" lIns="0" tIns="101465" rIns="0" bIns="101465" numCol="1" spcCol="1270" anchor="ctr" anchorCtr="0">
              <a:noAutofit/>
            </a:bodyPr>
            <a:lstStyle/>
            <a:p>
              <a:pPr lvl="0" algn="ctr" defTabSz="400050">
                <a:lnSpc>
                  <a:spcPct val="90000"/>
                </a:lnSpc>
                <a:spcBef>
                  <a:spcPct val="0"/>
                </a:spcBef>
                <a:spcAft>
                  <a:spcPct val="35000"/>
                </a:spcAft>
              </a:pPr>
              <a:r>
                <a:rPr lang="en-US" sz="1200" b="1" kern="1200" dirty="0" smtClean="0"/>
                <a:t>March 1</a:t>
              </a:r>
              <a:r>
                <a:rPr lang="en-US" sz="1200" b="1" kern="1200" baseline="30000" dirty="0" smtClean="0"/>
                <a:t>st</a:t>
              </a:r>
              <a:r>
                <a:rPr lang="en-US" sz="1200" b="1" kern="1200" dirty="0" smtClean="0"/>
                <a:t> </a:t>
              </a:r>
              <a:endParaRPr lang="en-US" sz="1200" b="1" kern="1200" dirty="0"/>
            </a:p>
          </p:txBody>
        </p:sp>
      </p:grpSp>
      <p:grpSp>
        <p:nvGrpSpPr>
          <p:cNvPr id="56" name="Group 55"/>
          <p:cNvGrpSpPr/>
          <p:nvPr/>
        </p:nvGrpSpPr>
        <p:grpSpPr>
          <a:xfrm>
            <a:off x="6809705" y="1982829"/>
            <a:ext cx="1825449" cy="1143048"/>
            <a:chOff x="6629400" y="2133600"/>
            <a:chExt cx="1825449" cy="1143048"/>
          </a:xfrm>
        </p:grpSpPr>
        <p:sp>
          <p:nvSpPr>
            <p:cNvPr id="57" name="Freeform 56"/>
            <p:cNvSpPr/>
            <p:nvPr/>
          </p:nvSpPr>
          <p:spPr>
            <a:xfrm>
              <a:off x="7147202" y="2133600"/>
              <a:ext cx="1307647" cy="1143048"/>
            </a:xfrm>
            <a:custGeom>
              <a:avLst/>
              <a:gdLst>
                <a:gd name="connsiteX0" fmla="*/ 0 w 1307647"/>
                <a:gd name="connsiteY0" fmla="*/ 171457 h 1143048"/>
                <a:gd name="connsiteX1" fmla="*/ 736123 w 1307647"/>
                <a:gd name="connsiteY1" fmla="*/ 171457 h 1143048"/>
                <a:gd name="connsiteX2" fmla="*/ 736123 w 1307647"/>
                <a:gd name="connsiteY2" fmla="*/ 0 h 1143048"/>
                <a:gd name="connsiteX3" fmla="*/ 1307647 w 1307647"/>
                <a:gd name="connsiteY3" fmla="*/ 571524 h 1143048"/>
                <a:gd name="connsiteX4" fmla="*/ 736123 w 1307647"/>
                <a:gd name="connsiteY4" fmla="*/ 1143048 h 1143048"/>
                <a:gd name="connsiteX5" fmla="*/ 736123 w 1307647"/>
                <a:gd name="connsiteY5" fmla="*/ 971591 h 1143048"/>
                <a:gd name="connsiteX6" fmla="*/ 0 w 1307647"/>
                <a:gd name="connsiteY6" fmla="*/ 971591 h 1143048"/>
                <a:gd name="connsiteX7" fmla="*/ 0 w 1307647"/>
                <a:gd name="connsiteY7" fmla="*/ 171457 h 11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07647" h="1143048">
                  <a:moveTo>
                    <a:pt x="0" y="171457"/>
                  </a:moveTo>
                  <a:lnTo>
                    <a:pt x="736123" y="171457"/>
                  </a:lnTo>
                  <a:lnTo>
                    <a:pt x="736123" y="0"/>
                  </a:lnTo>
                  <a:lnTo>
                    <a:pt x="1307647" y="571524"/>
                  </a:lnTo>
                  <a:lnTo>
                    <a:pt x="736123" y="1143048"/>
                  </a:lnTo>
                  <a:lnTo>
                    <a:pt x="736123" y="971591"/>
                  </a:lnTo>
                  <a:lnTo>
                    <a:pt x="0" y="971591"/>
                  </a:lnTo>
                  <a:lnTo>
                    <a:pt x="0" y="171457"/>
                  </a:lnTo>
                  <a:close/>
                </a:path>
              </a:pathLst>
            </a:custGeom>
          </p:spPr>
          <p:style>
            <a:lnRef idx="2">
              <a:schemeClr val="accent3">
                <a:tint val="40000"/>
                <a:alpha val="90000"/>
                <a:hueOff val="8266075"/>
                <a:satOff val="-17355"/>
                <a:lumOff val="-2217"/>
                <a:alphaOff val="0"/>
              </a:schemeClr>
            </a:lnRef>
            <a:fillRef idx="1">
              <a:schemeClr val="accent3">
                <a:tint val="40000"/>
                <a:alpha val="90000"/>
                <a:hueOff val="8266075"/>
                <a:satOff val="-17355"/>
                <a:lumOff val="-2217"/>
                <a:alphaOff val="0"/>
              </a:schemeClr>
            </a:fillRef>
            <a:effectRef idx="0">
              <a:schemeClr val="accent3">
                <a:tint val="40000"/>
                <a:alpha val="90000"/>
                <a:hueOff val="8266075"/>
                <a:satOff val="-17355"/>
                <a:lumOff val="-2217"/>
                <a:alphaOff val="0"/>
              </a:schemeClr>
            </a:effectRef>
            <a:fontRef idx="minor">
              <a:schemeClr val="dk1">
                <a:hueOff val="0"/>
                <a:satOff val="0"/>
                <a:lumOff val="0"/>
                <a:alphaOff val="0"/>
              </a:schemeClr>
            </a:fontRef>
          </p:style>
          <p:txBody>
            <a:bodyPr spcFirstLastPara="0" vert="horz" wrap="square" lIns="352312" tIns="177807" rIns="355957" bIns="177807" numCol="1" spcCol="1270" anchor="ctr" anchorCtr="0">
              <a:noAutofit/>
            </a:bodyPr>
            <a:lstStyle/>
            <a:p>
              <a:pPr lvl="0" algn="ctr" defTabSz="444500">
                <a:lnSpc>
                  <a:spcPct val="90000"/>
                </a:lnSpc>
                <a:spcBef>
                  <a:spcPct val="0"/>
                </a:spcBef>
                <a:spcAft>
                  <a:spcPct val="35000"/>
                </a:spcAft>
              </a:pPr>
              <a:endParaRPr lang="en-US" sz="1200" kern="1200" dirty="0"/>
            </a:p>
          </p:txBody>
        </p:sp>
        <p:sp>
          <p:nvSpPr>
            <p:cNvPr id="58" name="Freeform 57"/>
            <p:cNvSpPr/>
            <p:nvPr/>
          </p:nvSpPr>
          <p:spPr>
            <a:xfrm>
              <a:off x="6629400" y="2187323"/>
              <a:ext cx="844713" cy="844713"/>
            </a:xfrm>
            <a:custGeom>
              <a:avLst/>
              <a:gdLst>
                <a:gd name="connsiteX0" fmla="*/ 0 w 653823"/>
                <a:gd name="connsiteY0" fmla="*/ 326912 h 653823"/>
                <a:gd name="connsiteX1" fmla="*/ 326912 w 653823"/>
                <a:gd name="connsiteY1" fmla="*/ 0 h 653823"/>
                <a:gd name="connsiteX2" fmla="*/ 653824 w 653823"/>
                <a:gd name="connsiteY2" fmla="*/ 326912 h 653823"/>
                <a:gd name="connsiteX3" fmla="*/ 326912 w 653823"/>
                <a:gd name="connsiteY3" fmla="*/ 653824 h 653823"/>
                <a:gd name="connsiteX4" fmla="*/ 0 w 653823"/>
                <a:gd name="connsiteY4" fmla="*/ 326912 h 6538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3823" h="653823">
                  <a:moveTo>
                    <a:pt x="0" y="326912"/>
                  </a:moveTo>
                  <a:cubicBezTo>
                    <a:pt x="0" y="146363"/>
                    <a:pt x="146363" y="0"/>
                    <a:pt x="326912" y="0"/>
                  </a:cubicBezTo>
                  <a:cubicBezTo>
                    <a:pt x="507461" y="0"/>
                    <a:pt x="653824" y="146363"/>
                    <a:pt x="653824" y="326912"/>
                  </a:cubicBezTo>
                  <a:cubicBezTo>
                    <a:pt x="653824" y="507461"/>
                    <a:pt x="507461" y="653824"/>
                    <a:pt x="326912" y="653824"/>
                  </a:cubicBezTo>
                  <a:cubicBezTo>
                    <a:pt x="146363" y="653824"/>
                    <a:pt x="0" y="507461"/>
                    <a:pt x="0" y="326912"/>
                  </a:cubicBezTo>
                  <a:close/>
                </a:path>
              </a:pathLst>
            </a:custGeom>
          </p:spPr>
          <p:style>
            <a:lnRef idx="2">
              <a:schemeClr val="lt1">
                <a:hueOff val="0"/>
                <a:satOff val="0"/>
                <a:lumOff val="0"/>
                <a:alphaOff val="0"/>
              </a:schemeClr>
            </a:lnRef>
            <a:fillRef idx="1">
              <a:schemeClr val="accent3">
                <a:hueOff val="8284952"/>
                <a:satOff val="0"/>
                <a:lumOff val="-8431"/>
                <a:alphaOff val="0"/>
              </a:schemeClr>
            </a:fillRef>
            <a:effectRef idx="0">
              <a:schemeClr val="accent3">
                <a:hueOff val="8284952"/>
                <a:satOff val="0"/>
                <a:lumOff val="-8431"/>
                <a:alphaOff val="0"/>
              </a:schemeClr>
            </a:effectRef>
            <a:fontRef idx="minor">
              <a:schemeClr val="lt1"/>
            </a:fontRef>
          </p:style>
          <p:txBody>
            <a:bodyPr spcFirstLastPara="0" vert="horz" wrap="square" lIns="0" tIns="101465" rIns="0" bIns="101465" numCol="1" spcCol="1270" anchor="ctr" anchorCtr="0">
              <a:noAutofit/>
            </a:bodyPr>
            <a:lstStyle/>
            <a:p>
              <a:pPr lvl="0" algn="ctr" defTabSz="400050">
                <a:lnSpc>
                  <a:spcPct val="90000"/>
                </a:lnSpc>
                <a:spcBef>
                  <a:spcPct val="0"/>
                </a:spcBef>
                <a:spcAft>
                  <a:spcPct val="35000"/>
                </a:spcAft>
              </a:pPr>
              <a:r>
                <a:rPr lang="en-US" sz="1200" b="1" kern="1200" dirty="0" smtClean="0"/>
                <a:t>April 1</a:t>
              </a:r>
              <a:r>
                <a:rPr lang="en-US" sz="1200" b="1" kern="1200" baseline="30000" dirty="0" smtClean="0"/>
                <a:t>st</a:t>
              </a:r>
              <a:r>
                <a:rPr lang="en-US" sz="1200" b="1" kern="1200" dirty="0" smtClean="0"/>
                <a:t> </a:t>
              </a:r>
              <a:endParaRPr lang="en-US" sz="1200" b="1" kern="1200" dirty="0"/>
            </a:p>
          </p:txBody>
        </p:sp>
      </p:grpSp>
      <p:sp>
        <p:nvSpPr>
          <p:cNvPr id="59" name="Text Placeholder 7"/>
          <p:cNvSpPr txBox="1">
            <a:spLocks/>
          </p:cNvSpPr>
          <p:nvPr/>
        </p:nvSpPr>
        <p:spPr bwMode="gray">
          <a:xfrm>
            <a:off x="2378342" y="3265529"/>
            <a:ext cx="1557835" cy="2374900"/>
          </a:xfrm>
          <a:prstGeom prst="rect">
            <a:avLst/>
          </a:prstGeom>
        </p:spPr>
        <p:txBody>
          <a:bodyPr vert="horz" lIns="0" tIns="0" rIns="0" bIns="0" rtlCol="0">
            <a:noAutofit/>
          </a:bodyPr>
          <a:lstStyle>
            <a:lvl1pPr marL="0" indent="0" algn="l" defTabSz="914400" rtl="0" eaLnBrk="1" latinLnBrk="0" hangingPunct="1">
              <a:lnSpc>
                <a:spcPct val="100000"/>
              </a:lnSpc>
              <a:spcBef>
                <a:spcPts val="1200"/>
              </a:spcBef>
              <a:buFont typeface="Arial" pitchFamily="34" charset="0"/>
              <a:buNone/>
              <a:defRPr lang="en-US" sz="1600" b="1" kern="1200" noProof="0" dirty="0" smtClean="0">
                <a:solidFill>
                  <a:srgbClr val="00338D"/>
                </a:solidFill>
                <a:latin typeface="Arial"/>
                <a:ea typeface="+mn-ea"/>
                <a:cs typeface="Arial" pitchFamily="34" charset="0"/>
              </a:defRPr>
            </a:lvl1pPr>
            <a:lvl2pPr marL="0" indent="0" algn="l" defTabSz="914400" rtl="0" eaLnBrk="1" latinLnBrk="0" hangingPunct="1">
              <a:lnSpc>
                <a:spcPct val="100000"/>
              </a:lnSpc>
              <a:spcBef>
                <a:spcPts val="1200"/>
              </a:spcBef>
              <a:buFont typeface="Arial" pitchFamily="34" charset="0"/>
              <a:buNone/>
              <a:defRPr lang="en-US" sz="1600" b="0" kern="1200" noProof="0" dirty="0" smtClean="0">
                <a:solidFill>
                  <a:schemeClr val="tx1"/>
                </a:solidFill>
                <a:latin typeface="Arial"/>
                <a:ea typeface="+mn-ea"/>
                <a:cs typeface="Arial" pitchFamily="34" charset="0"/>
              </a:defRPr>
            </a:lvl2pPr>
            <a:lvl3pPr marL="273050" indent="-273050" algn="l" defTabSz="914400" rtl="0" eaLnBrk="1" latinLnBrk="0" hangingPunct="1">
              <a:lnSpc>
                <a:spcPct val="100000"/>
              </a:lnSpc>
              <a:spcBef>
                <a:spcPts val="1200"/>
              </a:spcBef>
              <a:buClr>
                <a:srgbClr val="97989A"/>
              </a:buClr>
              <a:buFont typeface="Arial" pitchFamily="34" charset="0"/>
              <a:buChar char="■"/>
              <a:defRPr lang="en-US" sz="1600" b="0" kern="1200" noProof="0" dirty="0" smtClean="0">
                <a:solidFill>
                  <a:schemeClr val="tx1"/>
                </a:solidFill>
                <a:latin typeface="Arial"/>
                <a:ea typeface="+mn-ea"/>
                <a:cs typeface="Arial" pitchFamily="34" charset="0"/>
              </a:defRPr>
            </a:lvl3pPr>
            <a:lvl4pPr marL="536575" indent="-263525" algn="l" defTabSz="914400" rtl="0" eaLnBrk="1" latinLnBrk="0" hangingPunct="1">
              <a:lnSpc>
                <a:spcPct val="100000"/>
              </a:lnSpc>
              <a:spcBef>
                <a:spcPts val="1200"/>
              </a:spcBef>
              <a:buClr>
                <a:srgbClr val="97989A"/>
              </a:buClr>
              <a:buFont typeface="Arial" pitchFamily="34" charset="0"/>
              <a:buChar char="–"/>
              <a:tabLst/>
              <a:defRPr lang="en-US" sz="1600" b="0" kern="1200" noProof="0" dirty="0" smtClean="0">
                <a:solidFill>
                  <a:schemeClr val="tx1"/>
                </a:solidFill>
                <a:latin typeface="Arial"/>
                <a:ea typeface="+mn-ea"/>
                <a:cs typeface="Arial" pitchFamily="34" charset="0"/>
              </a:defRPr>
            </a:lvl4pPr>
            <a:lvl5pPr marL="809625" indent="-271463" algn="l" defTabSz="914400" rtl="0" eaLnBrk="1" latinLnBrk="0" hangingPunct="1">
              <a:lnSpc>
                <a:spcPct val="100000"/>
              </a:lnSpc>
              <a:spcBef>
                <a:spcPts val="1200"/>
              </a:spcBef>
              <a:buClr>
                <a:srgbClr val="97989A"/>
              </a:buClr>
              <a:buFont typeface="Arial" pitchFamily="34" charset="0"/>
              <a:buChar char="■"/>
              <a:tabLst/>
              <a:defRPr lang="en-GB" sz="1600" b="0" kern="1200" baseline="0" noProof="0">
                <a:solidFill>
                  <a:schemeClr val="tx1"/>
                </a:solidFill>
                <a:latin typeface="Arial"/>
                <a:ea typeface="+mn-ea"/>
                <a:cs typeface="Arial" pitchFamily="34" charset="0"/>
              </a:defRPr>
            </a:lvl5pPr>
            <a:lvl6pPr marL="1082675" indent="-273050" algn="l" defTabSz="893763" rtl="0" eaLnBrk="1" latinLnBrk="0" hangingPunct="1">
              <a:lnSpc>
                <a:spcPct val="100000"/>
              </a:lnSpc>
              <a:spcBef>
                <a:spcPts val="1200"/>
              </a:spcBef>
              <a:buClr>
                <a:srgbClr val="97989A"/>
              </a:buClr>
              <a:buFont typeface="Arial" pitchFamily="34" charset="0"/>
              <a:buChar char="–"/>
              <a:defRPr lang="en-GB" sz="1600" kern="1200" dirty="0" smtClean="0">
                <a:solidFill>
                  <a:schemeClr val="tx1"/>
                </a:solidFill>
                <a:latin typeface="Arial"/>
                <a:ea typeface="+mn-ea"/>
                <a:cs typeface="Arial" pitchFamily="34" charset="0"/>
              </a:defRPr>
            </a:lvl6pPr>
            <a:lvl7pPr marL="1344613" indent="-266700" algn="l" defTabSz="914400" rtl="0" eaLnBrk="1" latinLnBrk="0" hangingPunct="1">
              <a:lnSpc>
                <a:spcPct val="100000"/>
              </a:lnSpc>
              <a:spcBef>
                <a:spcPts val="1200"/>
              </a:spcBef>
              <a:buClr>
                <a:srgbClr val="97989A"/>
              </a:buClr>
              <a:buFont typeface="Arial" pitchFamily="34" charset="0"/>
              <a:buChar char="■"/>
              <a:defRPr lang="en-GB" sz="1600" kern="1200" baseline="0" dirty="0" smtClean="0">
                <a:solidFill>
                  <a:schemeClr val="tx1"/>
                </a:solidFill>
                <a:latin typeface="Arial"/>
                <a:ea typeface="+mn-ea"/>
                <a:cs typeface="Arial" pitchFamily="34" charset="0"/>
              </a:defRPr>
            </a:lvl7pPr>
            <a:lvl8pPr marL="1619250" indent="-274638" algn="l" defTabSz="914400" rtl="0" eaLnBrk="1" latinLnBrk="0" hangingPunct="1">
              <a:lnSpc>
                <a:spcPct val="100000"/>
              </a:lnSpc>
              <a:spcBef>
                <a:spcPts val="1200"/>
              </a:spcBef>
              <a:buClr>
                <a:srgbClr val="97989A"/>
              </a:buClr>
              <a:buFont typeface="Arial" pitchFamily="34" charset="0"/>
              <a:buChar char="–"/>
              <a:defRPr lang="en-GB" sz="1600" kern="1200" dirty="0" smtClean="0">
                <a:solidFill>
                  <a:schemeClr val="tx1"/>
                </a:solidFill>
                <a:latin typeface="Arial"/>
                <a:ea typeface="+mn-ea"/>
                <a:cs typeface="+mn-cs"/>
              </a:defRPr>
            </a:lvl8pPr>
            <a:lvl9pPr marL="1876425" indent="-257175" algn="l" defTabSz="914400" rtl="0" eaLnBrk="1" latinLnBrk="0" hangingPunct="1">
              <a:lnSpc>
                <a:spcPct val="100000"/>
              </a:lnSpc>
              <a:spcBef>
                <a:spcPts val="1200"/>
              </a:spcBef>
              <a:buClr>
                <a:srgbClr val="97989A"/>
              </a:buClr>
              <a:buFont typeface="Arial" pitchFamily="34" charset="0"/>
              <a:buChar char="■"/>
              <a:defRPr lang="en-GB" sz="1600" kern="1200" dirty="0" smtClean="0">
                <a:solidFill>
                  <a:schemeClr val="tx1"/>
                </a:solidFill>
                <a:latin typeface="Arial"/>
                <a:ea typeface="+mn-ea"/>
                <a:cs typeface="Arial" pitchFamily="34" charset="0"/>
              </a:defRPr>
            </a:lvl9pPr>
          </a:lstStyle>
          <a:p>
            <a:pPr lvl="2">
              <a:defRPr/>
            </a:pPr>
            <a:r>
              <a:rPr lang="en-GB" sz="1200" dirty="0">
                <a:solidFill>
                  <a:srgbClr val="000000"/>
                </a:solidFill>
              </a:rPr>
              <a:t>Face-to-face meeting with PPSs</a:t>
            </a:r>
          </a:p>
        </p:txBody>
      </p:sp>
      <p:sp>
        <p:nvSpPr>
          <p:cNvPr id="60" name="Text Placeholder 7"/>
          <p:cNvSpPr txBox="1">
            <a:spLocks/>
          </p:cNvSpPr>
          <p:nvPr/>
        </p:nvSpPr>
        <p:spPr bwMode="gray">
          <a:xfrm>
            <a:off x="3973565" y="3265529"/>
            <a:ext cx="1584851" cy="2374900"/>
          </a:xfrm>
          <a:prstGeom prst="rect">
            <a:avLst/>
          </a:prstGeom>
        </p:spPr>
        <p:txBody>
          <a:bodyPr vert="horz" lIns="0" tIns="0" rIns="0" bIns="0" rtlCol="0">
            <a:noAutofit/>
          </a:bodyPr>
          <a:lstStyle>
            <a:lvl1pPr marL="0" indent="0" algn="l" defTabSz="914400" rtl="0" eaLnBrk="1" latinLnBrk="0" hangingPunct="1">
              <a:lnSpc>
                <a:spcPct val="100000"/>
              </a:lnSpc>
              <a:spcBef>
                <a:spcPts val="1200"/>
              </a:spcBef>
              <a:buFont typeface="Arial" pitchFamily="34" charset="0"/>
              <a:buNone/>
              <a:defRPr lang="en-US" sz="1600" b="1" kern="1200" noProof="0" dirty="0" smtClean="0">
                <a:solidFill>
                  <a:srgbClr val="00338D"/>
                </a:solidFill>
                <a:latin typeface="Arial"/>
                <a:ea typeface="+mn-ea"/>
                <a:cs typeface="Arial" pitchFamily="34" charset="0"/>
              </a:defRPr>
            </a:lvl1pPr>
            <a:lvl2pPr marL="0" indent="0" algn="l" defTabSz="914400" rtl="0" eaLnBrk="1" latinLnBrk="0" hangingPunct="1">
              <a:lnSpc>
                <a:spcPct val="100000"/>
              </a:lnSpc>
              <a:spcBef>
                <a:spcPts val="1200"/>
              </a:spcBef>
              <a:buFont typeface="Arial" pitchFamily="34" charset="0"/>
              <a:buNone/>
              <a:defRPr lang="en-US" sz="1600" b="0" kern="1200" noProof="0" dirty="0" smtClean="0">
                <a:solidFill>
                  <a:schemeClr val="tx1"/>
                </a:solidFill>
                <a:latin typeface="Arial"/>
                <a:ea typeface="+mn-ea"/>
                <a:cs typeface="Arial" pitchFamily="34" charset="0"/>
              </a:defRPr>
            </a:lvl2pPr>
            <a:lvl3pPr marL="273050" indent="-273050" algn="l" defTabSz="914400" rtl="0" eaLnBrk="1" latinLnBrk="0" hangingPunct="1">
              <a:lnSpc>
                <a:spcPct val="100000"/>
              </a:lnSpc>
              <a:spcBef>
                <a:spcPts val="1200"/>
              </a:spcBef>
              <a:buClr>
                <a:srgbClr val="97989A"/>
              </a:buClr>
              <a:buFont typeface="Arial" pitchFamily="34" charset="0"/>
              <a:buChar char="■"/>
              <a:defRPr lang="en-US" sz="1600" b="0" kern="1200" noProof="0" dirty="0" smtClean="0">
                <a:solidFill>
                  <a:schemeClr val="tx1"/>
                </a:solidFill>
                <a:latin typeface="Arial"/>
                <a:ea typeface="+mn-ea"/>
                <a:cs typeface="Arial" pitchFamily="34" charset="0"/>
              </a:defRPr>
            </a:lvl3pPr>
            <a:lvl4pPr marL="536575" indent="-263525" algn="l" defTabSz="914400" rtl="0" eaLnBrk="1" latinLnBrk="0" hangingPunct="1">
              <a:lnSpc>
                <a:spcPct val="100000"/>
              </a:lnSpc>
              <a:spcBef>
                <a:spcPts val="1200"/>
              </a:spcBef>
              <a:buClr>
                <a:srgbClr val="97989A"/>
              </a:buClr>
              <a:buFont typeface="Arial" pitchFamily="34" charset="0"/>
              <a:buChar char="–"/>
              <a:tabLst/>
              <a:defRPr lang="en-US" sz="1600" b="0" kern="1200" noProof="0" dirty="0" smtClean="0">
                <a:solidFill>
                  <a:schemeClr val="tx1"/>
                </a:solidFill>
                <a:latin typeface="Arial"/>
                <a:ea typeface="+mn-ea"/>
                <a:cs typeface="Arial" pitchFamily="34" charset="0"/>
              </a:defRPr>
            </a:lvl4pPr>
            <a:lvl5pPr marL="809625" indent="-271463" algn="l" defTabSz="914400" rtl="0" eaLnBrk="1" latinLnBrk="0" hangingPunct="1">
              <a:lnSpc>
                <a:spcPct val="100000"/>
              </a:lnSpc>
              <a:spcBef>
                <a:spcPts val="1200"/>
              </a:spcBef>
              <a:buClr>
                <a:srgbClr val="97989A"/>
              </a:buClr>
              <a:buFont typeface="Arial" pitchFamily="34" charset="0"/>
              <a:buChar char="■"/>
              <a:tabLst/>
              <a:defRPr lang="en-GB" sz="1600" b="0" kern="1200" baseline="0" noProof="0">
                <a:solidFill>
                  <a:schemeClr val="tx1"/>
                </a:solidFill>
                <a:latin typeface="Arial"/>
                <a:ea typeface="+mn-ea"/>
                <a:cs typeface="Arial" pitchFamily="34" charset="0"/>
              </a:defRPr>
            </a:lvl5pPr>
            <a:lvl6pPr marL="1082675" indent="-273050" algn="l" defTabSz="893763" rtl="0" eaLnBrk="1" latinLnBrk="0" hangingPunct="1">
              <a:lnSpc>
                <a:spcPct val="100000"/>
              </a:lnSpc>
              <a:spcBef>
                <a:spcPts val="1200"/>
              </a:spcBef>
              <a:buClr>
                <a:srgbClr val="97989A"/>
              </a:buClr>
              <a:buFont typeface="Arial" pitchFamily="34" charset="0"/>
              <a:buChar char="–"/>
              <a:defRPr lang="en-GB" sz="1600" kern="1200" dirty="0" smtClean="0">
                <a:solidFill>
                  <a:schemeClr val="tx1"/>
                </a:solidFill>
                <a:latin typeface="Arial"/>
                <a:ea typeface="+mn-ea"/>
                <a:cs typeface="Arial" pitchFamily="34" charset="0"/>
              </a:defRPr>
            </a:lvl6pPr>
            <a:lvl7pPr marL="1344613" indent="-266700" algn="l" defTabSz="914400" rtl="0" eaLnBrk="1" latinLnBrk="0" hangingPunct="1">
              <a:lnSpc>
                <a:spcPct val="100000"/>
              </a:lnSpc>
              <a:spcBef>
                <a:spcPts val="1200"/>
              </a:spcBef>
              <a:buClr>
                <a:srgbClr val="97989A"/>
              </a:buClr>
              <a:buFont typeface="Arial" pitchFamily="34" charset="0"/>
              <a:buChar char="■"/>
              <a:defRPr lang="en-GB" sz="1600" kern="1200" baseline="0" dirty="0" smtClean="0">
                <a:solidFill>
                  <a:schemeClr val="tx1"/>
                </a:solidFill>
                <a:latin typeface="Arial"/>
                <a:ea typeface="+mn-ea"/>
                <a:cs typeface="Arial" pitchFamily="34" charset="0"/>
              </a:defRPr>
            </a:lvl7pPr>
            <a:lvl8pPr marL="1619250" indent="-274638" algn="l" defTabSz="914400" rtl="0" eaLnBrk="1" latinLnBrk="0" hangingPunct="1">
              <a:lnSpc>
                <a:spcPct val="100000"/>
              </a:lnSpc>
              <a:spcBef>
                <a:spcPts val="1200"/>
              </a:spcBef>
              <a:buClr>
                <a:srgbClr val="97989A"/>
              </a:buClr>
              <a:buFont typeface="Arial" pitchFamily="34" charset="0"/>
              <a:buChar char="–"/>
              <a:defRPr lang="en-GB" sz="1600" kern="1200" dirty="0" smtClean="0">
                <a:solidFill>
                  <a:schemeClr val="tx1"/>
                </a:solidFill>
                <a:latin typeface="Arial"/>
                <a:ea typeface="+mn-ea"/>
                <a:cs typeface="+mn-cs"/>
              </a:defRPr>
            </a:lvl8pPr>
            <a:lvl9pPr marL="1876425" indent="-257175" algn="l" defTabSz="914400" rtl="0" eaLnBrk="1" latinLnBrk="0" hangingPunct="1">
              <a:lnSpc>
                <a:spcPct val="100000"/>
              </a:lnSpc>
              <a:spcBef>
                <a:spcPts val="1200"/>
              </a:spcBef>
              <a:buClr>
                <a:srgbClr val="97989A"/>
              </a:buClr>
              <a:buFont typeface="Arial" pitchFamily="34" charset="0"/>
              <a:buChar char="■"/>
              <a:defRPr lang="en-GB" sz="1600" kern="1200" dirty="0" smtClean="0">
                <a:solidFill>
                  <a:schemeClr val="tx1"/>
                </a:solidFill>
                <a:latin typeface="Arial"/>
                <a:ea typeface="+mn-ea"/>
                <a:cs typeface="Arial" pitchFamily="34" charset="0"/>
              </a:defRPr>
            </a:lvl9pPr>
          </a:lstStyle>
          <a:p>
            <a:pPr lvl="2">
              <a:defRPr/>
            </a:pPr>
            <a:r>
              <a:rPr lang="en-GB" sz="1200" dirty="0" smtClean="0">
                <a:solidFill>
                  <a:srgbClr val="000000"/>
                </a:solidFill>
              </a:rPr>
              <a:t>Structure of implementation plan finalized following feedback from PPSs and other stakeholders</a:t>
            </a:r>
          </a:p>
          <a:p>
            <a:pPr lvl="2">
              <a:defRPr/>
            </a:pPr>
            <a:r>
              <a:rPr lang="en-GB" sz="1200" dirty="0" smtClean="0">
                <a:solidFill>
                  <a:srgbClr val="000000"/>
                </a:solidFill>
              </a:rPr>
              <a:t>Prototype implementation plan released</a:t>
            </a:r>
          </a:p>
        </p:txBody>
      </p:sp>
      <p:sp>
        <p:nvSpPr>
          <p:cNvPr id="61" name="Text Placeholder 7"/>
          <p:cNvSpPr txBox="1">
            <a:spLocks/>
          </p:cNvSpPr>
          <p:nvPr/>
        </p:nvSpPr>
        <p:spPr bwMode="gray">
          <a:xfrm>
            <a:off x="5517566" y="3265529"/>
            <a:ext cx="1586610" cy="2374900"/>
          </a:xfrm>
          <a:prstGeom prst="rect">
            <a:avLst/>
          </a:prstGeom>
        </p:spPr>
        <p:txBody>
          <a:bodyPr vert="horz" lIns="0" tIns="0" rIns="0" bIns="0" rtlCol="0">
            <a:noAutofit/>
          </a:bodyPr>
          <a:lstStyle>
            <a:lvl1pPr marL="0" indent="0" algn="l" defTabSz="914400" rtl="0" eaLnBrk="1" latinLnBrk="0" hangingPunct="1">
              <a:lnSpc>
                <a:spcPct val="100000"/>
              </a:lnSpc>
              <a:spcBef>
                <a:spcPts val="1200"/>
              </a:spcBef>
              <a:buFont typeface="Arial" pitchFamily="34" charset="0"/>
              <a:buNone/>
              <a:defRPr lang="en-US" sz="1600" b="1" kern="1200" noProof="0" dirty="0" smtClean="0">
                <a:solidFill>
                  <a:srgbClr val="00338D"/>
                </a:solidFill>
                <a:latin typeface="Arial"/>
                <a:ea typeface="+mn-ea"/>
                <a:cs typeface="Arial" pitchFamily="34" charset="0"/>
              </a:defRPr>
            </a:lvl1pPr>
            <a:lvl2pPr marL="0" indent="0" algn="l" defTabSz="914400" rtl="0" eaLnBrk="1" latinLnBrk="0" hangingPunct="1">
              <a:lnSpc>
                <a:spcPct val="100000"/>
              </a:lnSpc>
              <a:spcBef>
                <a:spcPts val="1200"/>
              </a:spcBef>
              <a:buFont typeface="Arial" pitchFamily="34" charset="0"/>
              <a:buNone/>
              <a:defRPr lang="en-US" sz="1600" b="0" kern="1200" noProof="0" dirty="0" smtClean="0">
                <a:solidFill>
                  <a:schemeClr val="tx1"/>
                </a:solidFill>
                <a:latin typeface="Arial"/>
                <a:ea typeface="+mn-ea"/>
                <a:cs typeface="Arial" pitchFamily="34" charset="0"/>
              </a:defRPr>
            </a:lvl2pPr>
            <a:lvl3pPr marL="273050" indent="-273050" algn="l" defTabSz="914400" rtl="0" eaLnBrk="1" latinLnBrk="0" hangingPunct="1">
              <a:lnSpc>
                <a:spcPct val="100000"/>
              </a:lnSpc>
              <a:spcBef>
                <a:spcPts val="1200"/>
              </a:spcBef>
              <a:buClr>
                <a:srgbClr val="97989A"/>
              </a:buClr>
              <a:buFont typeface="Arial" pitchFamily="34" charset="0"/>
              <a:buChar char="■"/>
              <a:defRPr lang="en-US" sz="1600" b="0" kern="1200" noProof="0" dirty="0" smtClean="0">
                <a:solidFill>
                  <a:schemeClr val="tx1"/>
                </a:solidFill>
                <a:latin typeface="Arial"/>
                <a:ea typeface="+mn-ea"/>
                <a:cs typeface="Arial" pitchFamily="34" charset="0"/>
              </a:defRPr>
            </a:lvl3pPr>
            <a:lvl4pPr marL="536575" indent="-263525" algn="l" defTabSz="914400" rtl="0" eaLnBrk="1" latinLnBrk="0" hangingPunct="1">
              <a:lnSpc>
                <a:spcPct val="100000"/>
              </a:lnSpc>
              <a:spcBef>
                <a:spcPts val="1200"/>
              </a:spcBef>
              <a:buClr>
                <a:srgbClr val="97989A"/>
              </a:buClr>
              <a:buFont typeface="Arial" pitchFamily="34" charset="0"/>
              <a:buChar char="–"/>
              <a:tabLst/>
              <a:defRPr lang="en-US" sz="1600" b="0" kern="1200" noProof="0" dirty="0" smtClean="0">
                <a:solidFill>
                  <a:schemeClr val="tx1"/>
                </a:solidFill>
                <a:latin typeface="Arial"/>
                <a:ea typeface="+mn-ea"/>
                <a:cs typeface="Arial" pitchFamily="34" charset="0"/>
              </a:defRPr>
            </a:lvl4pPr>
            <a:lvl5pPr marL="809625" indent="-271463" algn="l" defTabSz="914400" rtl="0" eaLnBrk="1" latinLnBrk="0" hangingPunct="1">
              <a:lnSpc>
                <a:spcPct val="100000"/>
              </a:lnSpc>
              <a:spcBef>
                <a:spcPts val="1200"/>
              </a:spcBef>
              <a:buClr>
                <a:srgbClr val="97989A"/>
              </a:buClr>
              <a:buFont typeface="Arial" pitchFamily="34" charset="0"/>
              <a:buChar char="■"/>
              <a:tabLst/>
              <a:defRPr lang="en-GB" sz="1600" b="0" kern="1200" baseline="0" noProof="0">
                <a:solidFill>
                  <a:schemeClr val="tx1"/>
                </a:solidFill>
                <a:latin typeface="Arial"/>
                <a:ea typeface="+mn-ea"/>
                <a:cs typeface="Arial" pitchFamily="34" charset="0"/>
              </a:defRPr>
            </a:lvl5pPr>
            <a:lvl6pPr marL="1082675" indent="-273050" algn="l" defTabSz="893763" rtl="0" eaLnBrk="1" latinLnBrk="0" hangingPunct="1">
              <a:lnSpc>
                <a:spcPct val="100000"/>
              </a:lnSpc>
              <a:spcBef>
                <a:spcPts val="1200"/>
              </a:spcBef>
              <a:buClr>
                <a:srgbClr val="97989A"/>
              </a:buClr>
              <a:buFont typeface="Arial" pitchFamily="34" charset="0"/>
              <a:buChar char="–"/>
              <a:defRPr lang="en-GB" sz="1600" kern="1200" dirty="0" smtClean="0">
                <a:solidFill>
                  <a:schemeClr val="tx1"/>
                </a:solidFill>
                <a:latin typeface="Arial"/>
                <a:ea typeface="+mn-ea"/>
                <a:cs typeface="Arial" pitchFamily="34" charset="0"/>
              </a:defRPr>
            </a:lvl6pPr>
            <a:lvl7pPr marL="1344613" indent="-266700" algn="l" defTabSz="914400" rtl="0" eaLnBrk="1" latinLnBrk="0" hangingPunct="1">
              <a:lnSpc>
                <a:spcPct val="100000"/>
              </a:lnSpc>
              <a:spcBef>
                <a:spcPts val="1200"/>
              </a:spcBef>
              <a:buClr>
                <a:srgbClr val="97989A"/>
              </a:buClr>
              <a:buFont typeface="Arial" pitchFamily="34" charset="0"/>
              <a:buChar char="■"/>
              <a:defRPr lang="en-GB" sz="1600" kern="1200" baseline="0" dirty="0" smtClean="0">
                <a:solidFill>
                  <a:schemeClr val="tx1"/>
                </a:solidFill>
                <a:latin typeface="Arial"/>
                <a:ea typeface="+mn-ea"/>
                <a:cs typeface="Arial" pitchFamily="34" charset="0"/>
              </a:defRPr>
            </a:lvl7pPr>
            <a:lvl8pPr marL="1619250" indent="-274638" algn="l" defTabSz="914400" rtl="0" eaLnBrk="1" latinLnBrk="0" hangingPunct="1">
              <a:lnSpc>
                <a:spcPct val="100000"/>
              </a:lnSpc>
              <a:spcBef>
                <a:spcPts val="1200"/>
              </a:spcBef>
              <a:buClr>
                <a:srgbClr val="97989A"/>
              </a:buClr>
              <a:buFont typeface="Arial" pitchFamily="34" charset="0"/>
              <a:buChar char="–"/>
              <a:defRPr lang="en-GB" sz="1600" kern="1200" dirty="0" smtClean="0">
                <a:solidFill>
                  <a:schemeClr val="tx1"/>
                </a:solidFill>
                <a:latin typeface="Arial"/>
                <a:ea typeface="+mn-ea"/>
                <a:cs typeface="+mn-cs"/>
              </a:defRPr>
            </a:lvl8pPr>
            <a:lvl9pPr marL="1876425" indent="-257175" algn="l" defTabSz="914400" rtl="0" eaLnBrk="1" latinLnBrk="0" hangingPunct="1">
              <a:lnSpc>
                <a:spcPct val="100000"/>
              </a:lnSpc>
              <a:spcBef>
                <a:spcPts val="1200"/>
              </a:spcBef>
              <a:buClr>
                <a:srgbClr val="97989A"/>
              </a:buClr>
              <a:buFont typeface="Arial" pitchFamily="34" charset="0"/>
              <a:buChar char="■"/>
              <a:defRPr lang="en-GB" sz="1600" kern="1200" dirty="0" smtClean="0">
                <a:solidFill>
                  <a:schemeClr val="tx1"/>
                </a:solidFill>
                <a:latin typeface="Arial"/>
                <a:ea typeface="+mn-ea"/>
                <a:cs typeface="Arial" pitchFamily="34" charset="0"/>
              </a:defRPr>
            </a:lvl9pPr>
          </a:lstStyle>
          <a:p>
            <a:pPr lvl="2">
              <a:defRPr/>
            </a:pPr>
            <a:r>
              <a:rPr lang="en-GB" sz="1200" dirty="0" smtClean="0">
                <a:solidFill>
                  <a:srgbClr val="000000"/>
                </a:solidFill>
              </a:rPr>
              <a:t>PPSs submit draft implementation plan to DST for discussion and feedback</a:t>
            </a:r>
          </a:p>
        </p:txBody>
      </p:sp>
      <p:cxnSp>
        <p:nvCxnSpPr>
          <p:cNvPr id="62" name="Straight Connector 61"/>
          <p:cNvCxnSpPr>
            <a:stCxn id="46" idx="3"/>
          </p:cNvCxnSpPr>
          <p:nvPr/>
        </p:nvCxnSpPr>
        <p:spPr>
          <a:xfrm flipH="1">
            <a:off x="866105" y="2881266"/>
            <a:ext cx="2867" cy="396963"/>
          </a:xfrm>
          <a:prstGeom prst="line">
            <a:avLst/>
          </a:prstGeom>
          <a:ln w="38100" cap="sq">
            <a:solidFill>
              <a:srgbClr val="7AB800"/>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H="1">
            <a:off x="2461327" y="2881265"/>
            <a:ext cx="2867" cy="396963"/>
          </a:xfrm>
          <a:prstGeom prst="line">
            <a:avLst/>
          </a:prstGeom>
          <a:ln w="38100" cap="sq">
            <a:solidFill>
              <a:srgbClr val="0FAD00"/>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H="1">
            <a:off x="4049765" y="2881266"/>
            <a:ext cx="2867" cy="396963"/>
          </a:xfrm>
          <a:prstGeom prst="line">
            <a:avLst/>
          </a:prstGeom>
          <a:ln w="38100" cap="sq">
            <a:solidFill>
              <a:srgbClr val="00A34F"/>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H="1">
            <a:off x="5640913" y="2881266"/>
            <a:ext cx="2867" cy="396963"/>
          </a:xfrm>
          <a:prstGeom prst="line">
            <a:avLst/>
          </a:prstGeom>
          <a:ln w="38100" cap="sq">
            <a:solidFill>
              <a:srgbClr val="008E98"/>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a:off x="7232061" y="2881266"/>
            <a:ext cx="2867" cy="396963"/>
          </a:xfrm>
          <a:prstGeom prst="line">
            <a:avLst/>
          </a:prstGeom>
          <a:ln w="38100" cap="sq">
            <a:solidFill>
              <a:srgbClr val="00338D"/>
            </a:solidFill>
          </a:ln>
        </p:spPr>
        <p:style>
          <a:lnRef idx="1">
            <a:schemeClr val="accent1"/>
          </a:lnRef>
          <a:fillRef idx="0">
            <a:schemeClr val="accent1"/>
          </a:fillRef>
          <a:effectRef idx="0">
            <a:schemeClr val="accent1"/>
          </a:effectRef>
          <a:fontRef idx="minor">
            <a:schemeClr val="tx1"/>
          </a:fontRef>
        </p:style>
      </p:cxnSp>
      <p:sp>
        <p:nvSpPr>
          <p:cNvPr id="67" name="Text Placeholder 7"/>
          <p:cNvSpPr txBox="1">
            <a:spLocks/>
          </p:cNvSpPr>
          <p:nvPr/>
        </p:nvSpPr>
        <p:spPr bwMode="gray">
          <a:xfrm>
            <a:off x="7212749" y="3278228"/>
            <a:ext cx="1479708" cy="2374900"/>
          </a:xfrm>
          <a:prstGeom prst="rect">
            <a:avLst/>
          </a:prstGeom>
        </p:spPr>
        <p:txBody>
          <a:bodyPr vert="horz" lIns="0" tIns="0" rIns="0" bIns="0" rtlCol="0">
            <a:noAutofit/>
          </a:bodyPr>
          <a:lstStyle>
            <a:lvl1pPr marL="0" indent="0" algn="l" defTabSz="914400" rtl="0" eaLnBrk="1" latinLnBrk="0" hangingPunct="1">
              <a:lnSpc>
                <a:spcPct val="100000"/>
              </a:lnSpc>
              <a:spcBef>
                <a:spcPts val="1200"/>
              </a:spcBef>
              <a:buFont typeface="Arial" pitchFamily="34" charset="0"/>
              <a:buNone/>
              <a:defRPr lang="en-US" sz="1600" b="1" kern="1200" noProof="0" dirty="0" smtClean="0">
                <a:solidFill>
                  <a:srgbClr val="00338D"/>
                </a:solidFill>
                <a:latin typeface="Arial"/>
                <a:ea typeface="+mn-ea"/>
                <a:cs typeface="Arial" pitchFamily="34" charset="0"/>
              </a:defRPr>
            </a:lvl1pPr>
            <a:lvl2pPr marL="0" indent="0" algn="l" defTabSz="914400" rtl="0" eaLnBrk="1" latinLnBrk="0" hangingPunct="1">
              <a:lnSpc>
                <a:spcPct val="100000"/>
              </a:lnSpc>
              <a:spcBef>
                <a:spcPts val="1200"/>
              </a:spcBef>
              <a:buFont typeface="Arial" pitchFamily="34" charset="0"/>
              <a:buNone/>
              <a:defRPr lang="en-US" sz="1600" b="0" kern="1200" noProof="0" dirty="0" smtClean="0">
                <a:solidFill>
                  <a:schemeClr val="tx1"/>
                </a:solidFill>
                <a:latin typeface="Arial"/>
                <a:ea typeface="+mn-ea"/>
                <a:cs typeface="Arial" pitchFamily="34" charset="0"/>
              </a:defRPr>
            </a:lvl2pPr>
            <a:lvl3pPr marL="273050" indent="-273050" algn="l" defTabSz="914400" rtl="0" eaLnBrk="1" latinLnBrk="0" hangingPunct="1">
              <a:lnSpc>
                <a:spcPct val="100000"/>
              </a:lnSpc>
              <a:spcBef>
                <a:spcPts val="1200"/>
              </a:spcBef>
              <a:buClr>
                <a:srgbClr val="97989A"/>
              </a:buClr>
              <a:buFont typeface="Arial" pitchFamily="34" charset="0"/>
              <a:buChar char="■"/>
              <a:defRPr lang="en-US" sz="1600" b="0" kern="1200" noProof="0" dirty="0" smtClean="0">
                <a:solidFill>
                  <a:schemeClr val="tx1"/>
                </a:solidFill>
                <a:latin typeface="Arial"/>
                <a:ea typeface="+mn-ea"/>
                <a:cs typeface="Arial" pitchFamily="34" charset="0"/>
              </a:defRPr>
            </a:lvl3pPr>
            <a:lvl4pPr marL="536575" indent="-263525" algn="l" defTabSz="914400" rtl="0" eaLnBrk="1" latinLnBrk="0" hangingPunct="1">
              <a:lnSpc>
                <a:spcPct val="100000"/>
              </a:lnSpc>
              <a:spcBef>
                <a:spcPts val="1200"/>
              </a:spcBef>
              <a:buClr>
                <a:srgbClr val="97989A"/>
              </a:buClr>
              <a:buFont typeface="Arial" pitchFamily="34" charset="0"/>
              <a:buChar char="–"/>
              <a:tabLst/>
              <a:defRPr lang="en-US" sz="1600" b="0" kern="1200" noProof="0" dirty="0" smtClean="0">
                <a:solidFill>
                  <a:schemeClr val="tx1"/>
                </a:solidFill>
                <a:latin typeface="Arial"/>
                <a:ea typeface="+mn-ea"/>
                <a:cs typeface="Arial" pitchFamily="34" charset="0"/>
              </a:defRPr>
            </a:lvl4pPr>
            <a:lvl5pPr marL="809625" indent="-271463" algn="l" defTabSz="914400" rtl="0" eaLnBrk="1" latinLnBrk="0" hangingPunct="1">
              <a:lnSpc>
                <a:spcPct val="100000"/>
              </a:lnSpc>
              <a:spcBef>
                <a:spcPts val="1200"/>
              </a:spcBef>
              <a:buClr>
                <a:srgbClr val="97989A"/>
              </a:buClr>
              <a:buFont typeface="Arial" pitchFamily="34" charset="0"/>
              <a:buChar char="■"/>
              <a:tabLst/>
              <a:defRPr lang="en-GB" sz="1600" b="0" kern="1200" baseline="0" noProof="0">
                <a:solidFill>
                  <a:schemeClr val="tx1"/>
                </a:solidFill>
                <a:latin typeface="Arial"/>
                <a:ea typeface="+mn-ea"/>
                <a:cs typeface="Arial" pitchFamily="34" charset="0"/>
              </a:defRPr>
            </a:lvl5pPr>
            <a:lvl6pPr marL="1082675" indent="-273050" algn="l" defTabSz="893763" rtl="0" eaLnBrk="1" latinLnBrk="0" hangingPunct="1">
              <a:lnSpc>
                <a:spcPct val="100000"/>
              </a:lnSpc>
              <a:spcBef>
                <a:spcPts val="1200"/>
              </a:spcBef>
              <a:buClr>
                <a:srgbClr val="97989A"/>
              </a:buClr>
              <a:buFont typeface="Arial" pitchFamily="34" charset="0"/>
              <a:buChar char="–"/>
              <a:defRPr lang="en-GB" sz="1600" kern="1200" dirty="0" smtClean="0">
                <a:solidFill>
                  <a:schemeClr val="tx1"/>
                </a:solidFill>
                <a:latin typeface="Arial"/>
                <a:ea typeface="+mn-ea"/>
                <a:cs typeface="Arial" pitchFamily="34" charset="0"/>
              </a:defRPr>
            </a:lvl6pPr>
            <a:lvl7pPr marL="1344613" indent="-266700" algn="l" defTabSz="914400" rtl="0" eaLnBrk="1" latinLnBrk="0" hangingPunct="1">
              <a:lnSpc>
                <a:spcPct val="100000"/>
              </a:lnSpc>
              <a:spcBef>
                <a:spcPts val="1200"/>
              </a:spcBef>
              <a:buClr>
                <a:srgbClr val="97989A"/>
              </a:buClr>
              <a:buFont typeface="Arial" pitchFamily="34" charset="0"/>
              <a:buChar char="■"/>
              <a:defRPr lang="en-GB" sz="1600" kern="1200" baseline="0" dirty="0" smtClean="0">
                <a:solidFill>
                  <a:schemeClr val="tx1"/>
                </a:solidFill>
                <a:latin typeface="Arial"/>
                <a:ea typeface="+mn-ea"/>
                <a:cs typeface="Arial" pitchFamily="34" charset="0"/>
              </a:defRPr>
            </a:lvl7pPr>
            <a:lvl8pPr marL="1619250" indent="-274638" algn="l" defTabSz="914400" rtl="0" eaLnBrk="1" latinLnBrk="0" hangingPunct="1">
              <a:lnSpc>
                <a:spcPct val="100000"/>
              </a:lnSpc>
              <a:spcBef>
                <a:spcPts val="1200"/>
              </a:spcBef>
              <a:buClr>
                <a:srgbClr val="97989A"/>
              </a:buClr>
              <a:buFont typeface="Arial" pitchFamily="34" charset="0"/>
              <a:buChar char="–"/>
              <a:defRPr lang="en-GB" sz="1600" kern="1200" dirty="0" smtClean="0">
                <a:solidFill>
                  <a:schemeClr val="tx1"/>
                </a:solidFill>
                <a:latin typeface="Arial"/>
                <a:ea typeface="+mn-ea"/>
                <a:cs typeface="+mn-cs"/>
              </a:defRPr>
            </a:lvl8pPr>
            <a:lvl9pPr marL="1876425" indent="-257175" algn="l" defTabSz="914400" rtl="0" eaLnBrk="1" latinLnBrk="0" hangingPunct="1">
              <a:lnSpc>
                <a:spcPct val="100000"/>
              </a:lnSpc>
              <a:spcBef>
                <a:spcPts val="1200"/>
              </a:spcBef>
              <a:buClr>
                <a:srgbClr val="97989A"/>
              </a:buClr>
              <a:buFont typeface="Arial" pitchFamily="34" charset="0"/>
              <a:buChar char="■"/>
              <a:defRPr lang="en-GB" sz="1600" kern="1200" dirty="0" smtClean="0">
                <a:solidFill>
                  <a:schemeClr val="tx1"/>
                </a:solidFill>
                <a:latin typeface="Arial"/>
                <a:ea typeface="+mn-ea"/>
                <a:cs typeface="Arial" pitchFamily="34" charset="0"/>
              </a:defRPr>
            </a:lvl9pPr>
          </a:lstStyle>
          <a:p>
            <a:pPr lvl="2">
              <a:defRPr/>
            </a:pPr>
            <a:r>
              <a:rPr lang="en-GB" sz="1200" dirty="0" smtClean="0">
                <a:solidFill>
                  <a:srgbClr val="000000"/>
                </a:solidFill>
              </a:rPr>
              <a:t>PPSs submit finalized implementation plan</a:t>
            </a:r>
          </a:p>
        </p:txBody>
      </p:sp>
      <p:pic>
        <p:nvPicPr>
          <p:cNvPr id="68" name="Picture 67" descr="NYS_DOH_MedicaidRedesign_purple.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9596" y="6373664"/>
            <a:ext cx="2627518" cy="413479"/>
          </a:xfrm>
          <a:prstGeom prst="rect">
            <a:avLst/>
          </a:prstGeom>
        </p:spPr>
      </p:pic>
      <p:sp>
        <p:nvSpPr>
          <p:cNvPr id="2" name="Slide Number Placeholder 1"/>
          <p:cNvSpPr>
            <a:spLocks noGrp="1"/>
          </p:cNvSpPr>
          <p:nvPr>
            <p:ph type="sldNum" sz="quarter" idx="12"/>
          </p:nvPr>
        </p:nvSpPr>
        <p:spPr/>
        <p:txBody>
          <a:bodyPr/>
          <a:lstStyle/>
          <a:p>
            <a:fld id="{03768EE8-2548-4B81-96CA-2A79AF6555F1}" type="slidenum">
              <a:rPr lang="en-US" smtClean="0"/>
              <a:t>4</a:t>
            </a:fld>
            <a:endParaRPr lang="en-US"/>
          </a:p>
        </p:txBody>
      </p:sp>
    </p:spTree>
    <p:extLst>
      <p:ext uri="{BB962C8B-B14F-4D97-AF65-F5344CB8AC3E}">
        <p14:creationId xmlns:p14="http://schemas.microsoft.com/office/powerpoint/2010/main" val="228841937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959046"/>
            <a:ext cx="9144000" cy="898954"/>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Rectangle 4"/>
          <p:cNvSpPr/>
          <p:nvPr/>
        </p:nvSpPr>
        <p:spPr>
          <a:xfrm>
            <a:off x="0" y="5865018"/>
            <a:ext cx="9144000" cy="94028"/>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a:p>
        </p:txBody>
      </p:sp>
      <p:sp>
        <p:nvSpPr>
          <p:cNvPr id="12" name="TextBox 11"/>
          <p:cNvSpPr txBox="1"/>
          <p:nvPr/>
        </p:nvSpPr>
        <p:spPr>
          <a:xfrm>
            <a:off x="142875" y="5400675"/>
            <a:ext cx="1433677" cy="300082"/>
          </a:xfrm>
          <a:prstGeom prst="rect">
            <a:avLst/>
          </a:prstGeom>
          <a:noFill/>
        </p:spPr>
        <p:txBody>
          <a:bodyPr wrap="square" rtlCol="0">
            <a:spAutoFit/>
          </a:bodyPr>
          <a:lstStyle/>
          <a:p>
            <a:r>
              <a:rPr lang="en-US" sz="1350" dirty="0">
                <a:solidFill>
                  <a:schemeClr val="bg1"/>
                </a:solidFill>
                <a:latin typeface="Arial" panose="020B0604020202020204" pitchFamily="34" charset="0"/>
                <a:cs typeface="Arial" panose="020B0604020202020204" pitchFamily="34" charset="0"/>
              </a:rPr>
              <a:t>January 8, 2015</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767" y="225062"/>
            <a:ext cx="3278072" cy="530006"/>
          </a:xfrm>
          <a:prstGeom prst="rect">
            <a:avLst/>
          </a:prstGeom>
        </p:spPr>
      </p:pic>
      <p:sp>
        <p:nvSpPr>
          <p:cNvPr id="15" name="Text Placeholder 2"/>
          <p:cNvSpPr txBox="1">
            <a:spLocks/>
          </p:cNvSpPr>
          <p:nvPr/>
        </p:nvSpPr>
        <p:spPr>
          <a:xfrm>
            <a:off x="255639" y="1746739"/>
            <a:ext cx="8430680" cy="3957024"/>
          </a:xfrm>
          <a:prstGeom prst="rect">
            <a:avLst/>
          </a:prstGeom>
        </p:spPr>
        <p:txBody>
          <a:bodyPr vert="horz" lIns="91440" tIns="45720" rIns="91440" bIns="45720" rtlCol="0" anchor="t"/>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2">
              <a:spcBef>
                <a:spcPts val="1800"/>
              </a:spcBef>
              <a:buClr>
                <a:srgbClr val="97989A"/>
              </a:buClr>
              <a:defRPr/>
            </a:pPr>
            <a:r>
              <a:rPr lang="en-US" sz="1600" dirty="0">
                <a:latin typeface="Arial"/>
                <a:cs typeface="Arial" pitchFamily="34" charset="0"/>
              </a:rPr>
              <a:t>DSRIP project plan application approval = DOH approval for the </a:t>
            </a:r>
            <a:r>
              <a:rPr lang="en-US" sz="1600" dirty="0" smtClean="0">
                <a:latin typeface="Arial"/>
                <a:cs typeface="Arial" pitchFamily="34" charset="0"/>
              </a:rPr>
              <a:t>following:</a:t>
            </a:r>
            <a:endParaRPr lang="en-US" sz="1600" dirty="0">
              <a:latin typeface="Arial"/>
              <a:cs typeface="Arial" pitchFamily="34" charset="0"/>
            </a:endParaRPr>
          </a:p>
          <a:p>
            <a:pPr marL="457200" lvl="2" indent="-273050">
              <a:spcBef>
                <a:spcPts val="1800"/>
              </a:spcBef>
              <a:buClr>
                <a:srgbClr val="97989A"/>
              </a:buClr>
              <a:buFont typeface="Arial" pitchFamily="34" charset="0"/>
              <a:buChar char="■"/>
              <a:defRPr/>
            </a:pPr>
            <a:r>
              <a:rPr lang="en-US" sz="1600" dirty="0">
                <a:latin typeface="Arial"/>
                <a:cs typeface="Arial" pitchFamily="34" charset="0"/>
              </a:rPr>
              <a:t>Need methodology</a:t>
            </a:r>
          </a:p>
          <a:p>
            <a:pPr marL="457200" lvl="2" indent="-273050">
              <a:spcBef>
                <a:spcPts val="1800"/>
              </a:spcBef>
              <a:buClr>
                <a:srgbClr val="97989A"/>
              </a:buClr>
              <a:buFont typeface="Arial" pitchFamily="34" charset="0"/>
              <a:buChar char="■"/>
              <a:defRPr/>
            </a:pPr>
            <a:r>
              <a:rPr lang="en-US" sz="1600" dirty="0">
                <a:latin typeface="Arial"/>
                <a:cs typeface="Arial" pitchFamily="34" charset="0"/>
              </a:rPr>
              <a:t>Financial feasibility</a:t>
            </a:r>
          </a:p>
          <a:p>
            <a:pPr marL="457200" lvl="2" indent="-273050">
              <a:spcBef>
                <a:spcPts val="1800"/>
              </a:spcBef>
              <a:buClr>
                <a:srgbClr val="97989A"/>
              </a:buClr>
              <a:buFont typeface="Arial" pitchFamily="34" charset="0"/>
              <a:buChar char="■"/>
              <a:defRPr/>
            </a:pPr>
            <a:r>
              <a:rPr lang="en-US" sz="1600" dirty="0">
                <a:latin typeface="Arial"/>
                <a:cs typeface="Arial" pitchFamily="34" charset="0"/>
              </a:rPr>
              <a:t>Change in capacity, beds, equipment, </a:t>
            </a:r>
            <a:r>
              <a:rPr lang="en-US" sz="1600" dirty="0" smtClean="0">
                <a:latin typeface="Arial"/>
                <a:cs typeface="Arial" pitchFamily="34" charset="0"/>
              </a:rPr>
              <a:t>services</a:t>
            </a:r>
          </a:p>
          <a:p>
            <a:pPr marL="927100" lvl="3" indent="-285750">
              <a:spcBef>
                <a:spcPts val="600"/>
              </a:spcBef>
              <a:buClr>
                <a:srgbClr val="97989A"/>
              </a:buClr>
              <a:buFont typeface="Arial" panose="020B0604020202020204" pitchFamily="34" charset="0"/>
              <a:buChar char="−"/>
              <a:defRPr/>
            </a:pPr>
            <a:r>
              <a:rPr lang="en-US" sz="1600" dirty="0">
                <a:latin typeface="Arial"/>
                <a:cs typeface="Arial" pitchFamily="34" charset="0"/>
              </a:rPr>
              <a:t>Downsizing</a:t>
            </a:r>
          </a:p>
          <a:p>
            <a:pPr marL="927100" lvl="3" indent="-285750">
              <a:spcBef>
                <a:spcPts val="600"/>
              </a:spcBef>
              <a:buClr>
                <a:srgbClr val="97989A"/>
              </a:buClr>
              <a:buFont typeface="Arial" panose="020B0604020202020204" pitchFamily="34" charset="0"/>
              <a:buChar char="−"/>
              <a:defRPr/>
            </a:pPr>
            <a:r>
              <a:rPr lang="en-US" sz="1600" dirty="0">
                <a:latin typeface="Arial"/>
                <a:cs typeface="Arial" pitchFamily="34" charset="0"/>
              </a:rPr>
              <a:t>Adding</a:t>
            </a:r>
          </a:p>
          <a:p>
            <a:pPr marL="927100" lvl="3" indent="-285750">
              <a:spcBef>
                <a:spcPts val="600"/>
              </a:spcBef>
              <a:buClr>
                <a:srgbClr val="97989A"/>
              </a:buClr>
              <a:buFont typeface="Arial" panose="020B0604020202020204" pitchFamily="34" charset="0"/>
              <a:buChar char="−"/>
              <a:defRPr/>
            </a:pPr>
            <a:r>
              <a:rPr lang="en-US" sz="1600" dirty="0">
                <a:latin typeface="Arial"/>
                <a:cs typeface="Arial" pitchFamily="34" charset="0"/>
              </a:rPr>
              <a:t>Relocation</a:t>
            </a:r>
          </a:p>
          <a:p>
            <a:pPr marL="927100" lvl="3" indent="-285750">
              <a:spcBef>
                <a:spcPts val="600"/>
              </a:spcBef>
              <a:buClr>
                <a:srgbClr val="97989A"/>
              </a:buClr>
              <a:buFont typeface="Arial" panose="020B0604020202020204" pitchFamily="34" charset="0"/>
              <a:buChar char="−"/>
              <a:defRPr/>
            </a:pPr>
            <a:r>
              <a:rPr lang="en-US" sz="1600" dirty="0">
                <a:latin typeface="Arial"/>
                <a:cs typeface="Arial" pitchFamily="34" charset="0"/>
              </a:rPr>
              <a:t>Process for notification to DOH </a:t>
            </a:r>
            <a:endParaRPr lang="en-US" sz="1600" dirty="0" smtClean="0">
              <a:latin typeface="Arial"/>
              <a:cs typeface="Arial" pitchFamily="34" charset="0"/>
            </a:endParaRPr>
          </a:p>
          <a:p>
            <a:pPr marL="457200" lvl="2" indent="-273050">
              <a:spcBef>
                <a:spcPts val="1800"/>
              </a:spcBef>
              <a:buClr>
                <a:srgbClr val="97989A"/>
              </a:buClr>
              <a:buFont typeface="Arial" pitchFamily="34" charset="0"/>
              <a:buChar char="■"/>
              <a:defRPr/>
            </a:pPr>
            <a:r>
              <a:rPr lang="en-US" sz="1600" dirty="0" smtClean="0">
                <a:latin typeface="Arial"/>
                <a:cs typeface="Arial" pitchFamily="34" charset="0"/>
              </a:rPr>
              <a:t>No </a:t>
            </a:r>
            <a:r>
              <a:rPr lang="en-US" sz="1600" dirty="0">
                <a:latin typeface="Arial"/>
                <a:cs typeface="Arial" pitchFamily="34" charset="0"/>
              </a:rPr>
              <a:t>additional DOH approval </a:t>
            </a:r>
            <a:r>
              <a:rPr lang="en-US" sz="1600" dirty="0" smtClean="0">
                <a:latin typeface="Arial"/>
                <a:cs typeface="Arial" pitchFamily="34" charset="0"/>
              </a:rPr>
              <a:t>needed</a:t>
            </a:r>
            <a:endParaRPr lang="en-US" sz="1600" dirty="0">
              <a:latin typeface="Arial"/>
              <a:cs typeface="Arial" pitchFamily="34" charset="0"/>
            </a:endParaRPr>
          </a:p>
        </p:txBody>
      </p:sp>
      <p:sp>
        <p:nvSpPr>
          <p:cNvPr id="16" name="Text Placeholder 8"/>
          <p:cNvSpPr txBox="1">
            <a:spLocks/>
          </p:cNvSpPr>
          <p:nvPr/>
        </p:nvSpPr>
        <p:spPr>
          <a:xfrm>
            <a:off x="108969" y="722437"/>
            <a:ext cx="8904724" cy="684793"/>
          </a:xfrm>
          <a:prstGeom prst="rect">
            <a:avLst/>
          </a:prstGeom>
          <a:noFill/>
          <a:ln w="6350">
            <a:noFill/>
          </a:ln>
        </p:spPr>
        <p:txBody>
          <a:bodyPr vert="horz" lIns="0" tIns="0" rIns="0" bIns="0" rtlCol="0" anchor="b"/>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762000" fontAlgn="base">
              <a:spcBef>
                <a:spcPct val="40000"/>
              </a:spcBef>
              <a:spcAft>
                <a:spcPct val="0"/>
              </a:spcAft>
            </a:pPr>
            <a:r>
              <a:rPr lang="en-US" sz="3200" b="1" dirty="0" smtClean="0">
                <a:solidFill>
                  <a:schemeClr val="accent4"/>
                </a:solidFill>
                <a:latin typeface="Arial"/>
                <a:cs typeface="Arial" pitchFamily="34" charset="0"/>
              </a:rPr>
              <a:t>Certificate of need</a:t>
            </a:r>
            <a:endParaRPr lang="en-US" sz="3200" b="1" dirty="0">
              <a:solidFill>
                <a:schemeClr val="accent4"/>
              </a:solidFill>
              <a:latin typeface="Arial"/>
              <a:cs typeface="Arial" pitchFamily="34" charset="0"/>
            </a:endParaRPr>
          </a:p>
        </p:txBody>
      </p:sp>
    </p:spTree>
    <p:extLst>
      <p:ext uri="{BB962C8B-B14F-4D97-AF65-F5344CB8AC3E}">
        <p14:creationId xmlns:p14="http://schemas.microsoft.com/office/powerpoint/2010/main" val="40362007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959046"/>
            <a:ext cx="9144000" cy="898954"/>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Rectangle 4"/>
          <p:cNvSpPr/>
          <p:nvPr/>
        </p:nvSpPr>
        <p:spPr>
          <a:xfrm>
            <a:off x="0" y="5865018"/>
            <a:ext cx="9144000" cy="94028"/>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a:p>
        </p:txBody>
      </p:sp>
      <p:sp>
        <p:nvSpPr>
          <p:cNvPr id="12" name="TextBox 11"/>
          <p:cNvSpPr txBox="1"/>
          <p:nvPr/>
        </p:nvSpPr>
        <p:spPr>
          <a:xfrm>
            <a:off x="142875" y="5400675"/>
            <a:ext cx="1433677" cy="300082"/>
          </a:xfrm>
          <a:prstGeom prst="rect">
            <a:avLst/>
          </a:prstGeom>
          <a:noFill/>
        </p:spPr>
        <p:txBody>
          <a:bodyPr wrap="square" rtlCol="0">
            <a:spAutoFit/>
          </a:bodyPr>
          <a:lstStyle/>
          <a:p>
            <a:r>
              <a:rPr lang="en-US" sz="1350" dirty="0">
                <a:solidFill>
                  <a:schemeClr val="bg1"/>
                </a:solidFill>
                <a:latin typeface="Arial" panose="020B0604020202020204" pitchFamily="34" charset="0"/>
                <a:cs typeface="Arial" panose="020B0604020202020204" pitchFamily="34" charset="0"/>
              </a:rPr>
              <a:t>January 8, 2015</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767" y="225062"/>
            <a:ext cx="3278072" cy="530006"/>
          </a:xfrm>
          <a:prstGeom prst="rect">
            <a:avLst/>
          </a:prstGeom>
        </p:spPr>
      </p:pic>
      <p:sp>
        <p:nvSpPr>
          <p:cNvPr id="15" name="Text Placeholder 2"/>
          <p:cNvSpPr txBox="1">
            <a:spLocks/>
          </p:cNvSpPr>
          <p:nvPr/>
        </p:nvSpPr>
        <p:spPr>
          <a:xfrm>
            <a:off x="255639" y="1746739"/>
            <a:ext cx="8430680" cy="3957024"/>
          </a:xfrm>
          <a:prstGeom prst="rect">
            <a:avLst/>
          </a:prstGeom>
        </p:spPr>
        <p:txBody>
          <a:bodyPr vert="horz" lIns="91440" tIns="45720" rIns="91440" bIns="45720" rtlCol="0" anchor="t"/>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457200" lvl="2" indent="-273050">
              <a:spcBef>
                <a:spcPts val="3000"/>
              </a:spcBef>
              <a:buClr>
                <a:srgbClr val="97989A"/>
              </a:buClr>
              <a:buFont typeface="Arial" pitchFamily="34" charset="0"/>
              <a:buChar char="■"/>
              <a:defRPr/>
            </a:pPr>
            <a:r>
              <a:rPr lang="en-US" sz="1600" dirty="0">
                <a:latin typeface="Arial"/>
                <a:cs typeface="Arial" pitchFamily="34" charset="0"/>
              </a:rPr>
              <a:t>DOH regulations require health care facilities to be maintained in compliance with the National Fire Protection Association Life and Safety Code, the Facility Guidelines Institute’s (FGI) Guidelines for Design and Construction of Hospitals and Outpatient Facilities, the FGI’s Guidelines for Design and Construction of Residential Health, Care, and Support Facilities and DOH-specific rules for the design of facilities.  </a:t>
            </a:r>
          </a:p>
          <a:p>
            <a:pPr marL="457200" lvl="2" indent="-273050">
              <a:spcBef>
                <a:spcPts val="3000"/>
              </a:spcBef>
              <a:buClr>
                <a:srgbClr val="97989A"/>
              </a:buClr>
              <a:buFont typeface="Arial" pitchFamily="34" charset="0"/>
              <a:buChar char="■"/>
              <a:defRPr/>
            </a:pPr>
            <a:r>
              <a:rPr lang="en-US" sz="1600" dirty="0">
                <a:latin typeface="Arial"/>
                <a:cs typeface="Arial" pitchFamily="34" charset="0"/>
              </a:rPr>
              <a:t>Need methodology and financial feasibility waived. </a:t>
            </a:r>
          </a:p>
          <a:p>
            <a:pPr marL="457200" lvl="2" indent="-273050">
              <a:spcBef>
                <a:spcPts val="3000"/>
              </a:spcBef>
              <a:buClr>
                <a:srgbClr val="97989A"/>
              </a:buClr>
              <a:buFont typeface="Arial" pitchFamily="34" charset="0"/>
              <a:buChar char="■"/>
              <a:defRPr/>
            </a:pPr>
            <a:r>
              <a:rPr lang="en-US" sz="1600" dirty="0">
                <a:latin typeface="Arial"/>
                <a:cs typeface="Arial" pitchFamily="34" charset="0"/>
              </a:rPr>
              <a:t>Pre-opening surveys will still be required, critical patient safety issue and there are certain types of facilities required federally</a:t>
            </a:r>
            <a:r>
              <a:rPr lang="en-US" sz="1600" dirty="0" smtClean="0">
                <a:latin typeface="Arial"/>
                <a:cs typeface="Arial" pitchFamily="34" charset="0"/>
              </a:rPr>
              <a:t>.</a:t>
            </a:r>
            <a:endParaRPr lang="en-US" sz="1600" dirty="0">
              <a:latin typeface="Arial"/>
              <a:cs typeface="Arial" pitchFamily="34" charset="0"/>
            </a:endParaRPr>
          </a:p>
          <a:p>
            <a:pPr marL="457200" lvl="2" indent="-273050">
              <a:spcBef>
                <a:spcPts val="3000"/>
              </a:spcBef>
              <a:buClr>
                <a:srgbClr val="97989A"/>
              </a:buClr>
              <a:buFont typeface="Arial" pitchFamily="34" charset="0"/>
              <a:buChar char="■"/>
              <a:defRPr/>
            </a:pPr>
            <a:r>
              <a:rPr lang="en-US" sz="1600" dirty="0">
                <a:latin typeface="Arial"/>
                <a:cs typeface="Arial" pitchFamily="34" charset="0"/>
              </a:rPr>
              <a:t>Any DSRIP related pre-opening surveys,  expedited process.</a:t>
            </a:r>
          </a:p>
        </p:txBody>
      </p:sp>
      <p:sp>
        <p:nvSpPr>
          <p:cNvPr id="16" name="Text Placeholder 8"/>
          <p:cNvSpPr txBox="1">
            <a:spLocks/>
          </p:cNvSpPr>
          <p:nvPr/>
        </p:nvSpPr>
        <p:spPr>
          <a:xfrm>
            <a:off x="108969" y="722437"/>
            <a:ext cx="8904724" cy="684793"/>
          </a:xfrm>
          <a:prstGeom prst="rect">
            <a:avLst/>
          </a:prstGeom>
          <a:noFill/>
          <a:ln w="6350">
            <a:noFill/>
          </a:ln>
        </p:spPr>
        <p:txBody>
          <a:bodyPr vert="horz" lIns="0" tIns="0" rIns="0" bIns="0" rtlCol="0" anchor="b"/>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762000" fontAlgn="base">
              <a:spcBef>
                <a:spcPct val="40000"/>
              </a:spcBef>
              <a:spcAft>
                <a:spcPct val="0"/>
              </a:spcAft>
            </a:pPr>
            <a:r>
              <a:rPr lang="en-US" sz="3200" b="1" dirty="0" smtClean="0">
                <a:solidFill>
                  <a:schemeClr val="accent4"/>
                </a:solidFill>
                <a:latin typeface="Arial"/>
                <a:cs typeface="Arial" pitchFamily="34" charset="0"/>
              </a:rPr>
              <a:t>Construction standards</a:t>
            </a:r>
            <a:endParaRPr lang="en-US" sz="3200" b="1" dirty="0">
              <a:solidFill>
                <a:schemeClr val="accent4"/>
              </a:solidFill>
              <a:latin typeface="Arial"/>
              <a:cs typeface="Arial" pitchFamily="34" charset="0"/>
            </a:endParaRPr>
          </a:p>
        </p:txBody>
      </p:sp>
    </p:spTree>
    <p:extLst>
      <p:ext uri="{BB962C8B-B14F-4D97-AF65-F5344CB8AC3E}">
        <p14:creationId xmlns:p14="http://schemas.microsoft.com/office/powerpoint/2010/main" val="426786033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959046"/>
            <a:ext cx="9144000" cy="898954"/>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Rectangle 4"/>
          <p:cNvSpPr/>
          <p:nvPr/>
        </p:nvSpPr>
        <p:spPr>
          <a:xfrm>
            <a:off x="0" y="5865018"/>
            <a:ext cx="9144000" cy="94028"/>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a:p>
        </p:txBody>
      </p:sp>
      <p:sp>
        <p:nvSpPr>
          <p:cNvPr id="12" name="TextBox 11"/>
          <p:cNvSpPr txBox="1"/>
          <p:nvPr/>
        </p:nvSpPr>
        <p:spPr>
          <a:xfrm>
            <a:off x="142875" y="5400675"/>
            <a:ext cx="1433677" cy="300082"/>
          </a:xfrm>
          <a:prstGeom prst="rect">
            <a:avLst/>
          </a:prstGeom>
          <a:noFill/>
        </p:spPr>
        <p:txBody>
          <a:bodyPr wrap="square" rtlCol="0">
            <a:spAutoFit/>
          </a:bodyPr>
          <a:lstStyle/>
          <a:p>
            <a:r>
              <a:rPr lang="en-US" sz="1350" dirty="0">
                <a:solidFill>
                  <a:schemeClr val="bg1"/>
                </a:solidFill>
                <a:latin typeface="Arial" panose="020B0604020202020204" pitchFamily="34" charset="0"/>
                <a:cs typeface="Arial" panose="020B0604020202020204" pitchFamily="34" charset="0"/>
              </a:rPr>
              <a:t>January 8, 2015</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767" y="225062"/>
            <a:ext cx="3278072" cy="530006"/>
          </a:xfrm>
          <a:prstGeom prst="rect">
            <a:avLst/>
          </a:prstGeom>
        </p:spPr>
      </p:pic>
      <p:sp>
        <p:nvSpPr>
          <p:cNvPr id="15" name="Text Placeholder 2"/>
          <p:cNvSpPr txBox="1">
            <a:spLocks/>
          </p:cNvSpPr>
          <p:nvPr/>
        </p:nvSpPr>
        <p:spPr>
          <a:xfrm>
            <a:off x="255639" y="1746739"/>
            <a:ext cx="8430680" cy="3957024"/>
          </a:xfrm>
          <a:prstGeom prst="rect">
            <a:avLst/>
          </a:prstGeom>
        </p:spPr>
        <p:txBody>
          <a:bodyPr vert="horz" lIns="91440" tIns="45720" rIns="91440" bIns="45720" rtlCol="0" anchor="t"/>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457200" lvl="2" indent="-273050">
              <a:spcBef>
                <a:spcPts val="3000"/>
              </a:spcBef>
              <a:buClr>
                <a:srgbClr val="97989A"/>
              </a:buClr>
              <a:buFont typeface="Arial" pitchFamily="34" charset="0"/>
              <a:buChar char="■"/>
              <a:defRPr/>
            </a:pPr>
            <a:r>
              <a:rPr lang="en-US" sz="1600" dirty="0">
                <a:latin typeface="Arial"/>
                <a:cs typeface="Arial" pitchFamily="34" charset="0"/>
              </a:rPr>
              <a:t>Waiver will be issued to allow DSRIP incentive payments to be distributed to providers in the PPS</a:t>
            </a:r>
          </a:p>
          <a:p>
            <a:pPr marL="457200" lvl="2" indent="-273050">
              <a:spcBef>
                <a:spcPts val="3000"/>
              </a:spcBef>
              <a:buClr>
                <a:srgbClr val="97989A"/>
              </a:buClr>
              <a:buFont typeface="Arial" pitchFamily="34" charset="0"/>
              <a:buChar char="■"/>
              <a:defRPr/>
            </a:pPr>
            <a:r>
              <a:rPr lang="en-US" sz="1600" dirty="0">
                <a:latin typeface="Arial"/>
                <a:cs typeface="Arial" pitchFamily="34" charset="0"/>
              </a:rPr>
              <a:t>Fee splitting is not permitted with the revenue generated from the billing of services</a:t>
            </a:r>
          </a:p>
        </p:txBody>
      </p:sp>
      <p:sp>
        <p:nvSpPr>
          <p:cNvPr id="16" name="Text Placeholder 8"/>
          <p:cNvSpPr txBox="1">
            <a:spLocks/>
          </p:cNvSpPr>
          <p:nvPr/>
        </p:nvSpPr>
        <p:spPr>
          <a:xfrm>
            <a:off x="108969" y="722437"/>
            <a:ext cx="8904724" cy="684793"/>
          </a:xfrm>
          <a:prstGeom prst="rect">
            <a:avLst/>
          </a:prstGeom>
          <a:noFill/>
          <a:ln w="6350">
            <a:noFill/>
          </a:ln>
        </p:spPr>
        <p:txBody>
          <a:bodyPr vert="horz" lIns="0" tIns="0" rIns="0" bIns="0" rtlCol="0" anchor="b"/>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762000" fontAlgn="base">
              <a:spcBef>
                <a:spcPct val="40000"/>
              </a:spcBef>
              <a:spcAft>
                <a:spcPct val="0"/>
              </a:spcAft>
            </a:pPr>
            <a:r>
              <a:rPr lang="en-US" sz="3200" b="1" dirty="0" smtClean="0">
                <a:solidFill>
                  <a:schemeClr val="accent4"/>
                </a:solidFill>
                <a:latin typeface="Arial"/>
                <a:cs typeface="Arial" pitchFamily="34" charset="0"/>
              </a:rPr>
              <a:t>Revenue sharing</a:t>
            </a:r>
            <a:endParaRPr lang="en-US" sz="3200" b="1" dirty="0">
              <a:solidFill>
                <a:schemeClr val="accent4"/>
              </a:solidFill>
              <a:latin typeface="Arial"/>
              <a:cs typeface="Arial" pitchFamily="34" charset="0"/>
            </a:endParaRPr>
          </a:p>
        </p:txBody>
      </p:sp>
    </p:spTree>
    <p:extLst>
      <p:ext uri="{BB962C8B-B14F-4D97-AF65-F5344CB8AC3E}">
        <p14:creationId xmlns:p14="http://schemas.microsoft.com/office/powerpoint/2010/main" val="394515112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959046"/>
            <a:ext cx="9144000" cy="898954"/>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Rectangle 4"/>
          <p:cNvSpPr/>
          <p:nvPr/>
        </p:nvSpPr>
        <p:spPr>
          <a:xfrm>
            <a:off x="0" y="5865018"/>
            <a:ext cx="9144000" cy="94028"/>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a:p>
        </p:txBody>
      </p:sp>
      <p:sp>
        <p:nvSpPr>
          <p:cNvPr id="12" name="TextBox 11"/>
          <p:cNvSpPr txBox="1"/>
          <p:nvPr/>
        </p:nvSpPr>
        <p:spPr>
          <a:xfrm>
            <a:off x="142875" y="5400675"/>
            <a:ext cx="1433677" cy="300082"/>
          </a:xfrm>
          <a:prstGeom prst="rect">
            <a:avLst/>
          </a:prstGeom>
          <a:noFill/>
        </p:spPr>
        <p:txBody>
          <a:bodyPr wrap="square" rtlCol="0">
            <a:spAutoFit/>
          </a:bodyPr>
          <a:lstStyle/>
          <a:p>
            <a:r>
              <a:rPr lang="en-US" sz="1350" dirty="0">
                <a:solidFill>
                  <a:schemeClr val="bg1"/>
                </a:solidFill>
                <a:latin typeface="Arial" panose="020B0604020202020204" pitchFamily="34" charset="0"/>
                <a:cs typeface="Arial" panose="020B0604020202020204" pitchFamily="34" charset="0"/>
              </a:rPr>
              <a:t>January 8, 2015</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767" y="225062"/>
            <a:ext cx="3278072" cy="530006"/>
          </a:xfrm>
          <a:prstGeom prst="rect">
            <a:avLst/>
          </a:prstGeom>
        </p:spPr>
      </p:pic>
      <p:sp>
        <p:nvSpPr>
          <p:cNvPr id="15" name="Text Placeholder 2"/>
          <p:cNvSpPr txBox="1">
            <a:spLocks/>
          </p:cNvSpPr>
          <p:nvPr/>
        </p:nvSpPr>
        <p:spPr>
          <a:xfrm>
            <a:off x="255639" y="1746739"/>
            <a:ext cx="8430680" cy="3957024"/>
          </a:xfrm>
          <a:prstGeom prst="rect">
            <a:avLst/>
          </a:prstGeom>
        </p:spPr>
        <p:txBody>
          <a:bodyPr vert="horz" lIns="91440" tIns="45720" rIns="91440" bIns="45720" rtlCol="0" anchor="t"/>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457200" lvl="2" indent="-273050">
              <a:spcBef>
                <a:spcPts val="3000"/>
              </a:spcBef>
              <a:buClr>
                <a:srgbClr val="97989A"/>
              </a:buClr>
              <a:buFont typeface="Arial" pitchFamily="34" charset="0"/>
              <a:buChar char="■"/>
              <a:defRPr/>
            </a:pPr>
            <a:r>
              <a:rPr lang="en-US" sz="1600" dirty="0">
                <a:latin typeface="Arial"/>
                <a:cs typeface="Arial" pitchFamily="34" charset="0"/>
              </a:rPr>
              <a:t>DOH will likely waive regulations that could serve as obstacles to the management of patients within a PPS under its approved Project Plan, to the extent consistent with federal requirements and assuming medical appropriateness, including:</a:t>
            </a:r>
          </a:p>
          <a:p>
            <a:pPr marL="927100" lvl="3" indent="-285750">
              <a:spcBef>
                <a:spcPts val="1800"/>
              </a:spcBef>
              <a:buClr>
                <a:srgbClr val="97989A"/>
              </a:buClr>
              <a:buFont typeface="Arial" panose="020B0604020202020204" pitchFamily="34" charset="0"/>
              <a:buChar char="−"/>
              <a:defRPr/>
            </a:pPr>
            <a:r>
              <a:rPr lang="en-US" sz="1600" dirty="0">
                <a:latin typeface="Arial"/>
                <a:cs typeface="Arial" pitchFamily="34" charset="0"/>
              </a:rPr>
              <a:t>10 NYCRR § 400.9 (governing transfer and affiliation agreements);</a:t>
            </a:r>
          </a:p>
          <a:p>
            <a:pPr marL="927100" lvl="3" indent="-285750">
              <a:spcBef>
                <a:spcPts val="1800"/>
              </a:spcBef>
              <a:buClr>
                <a:srgbClr val="97989A"/>
              </a:buClr>
              <a:buFont typeface="Arial" panose="020B0604020202020204" pitchFamily="34" charset="0"/>
              <a:buChar char="−"/>
              <a:defRPr/>
            </a:pPr>
            <a:r>
              <a:rPr lang="en-US" sz="1600" dirty="0">
                <a:latin typeface="Arial"/>
                <a:cs typeface="Arial" pitchFamily="34" charset="0"/>
              </a:rPr>
              <a:t>10 NYCRR §§ 400.11 and 700.3 (governing assessment of long term care patients)</a:t>
            </a:r>
          </a:p>
          <a:p>
            <a:pPr marL="927100" lvl="3" indent="-285750">
              <a:spcBef>
                <a:spcPts val="1800"/>
              </a:spcBef>
              <a:buClr>
                <a:srgbClr val="97989A"/>
              </a:buClr>
              <a:buFont typeface="Arial" panose="020B0604020202020204" pitchFamily="34" charset="0"/>
              <a:buChar char="−"/>
              <a:defRPr/>
            </a:pPr>
            <a:r>
              <a:rPr lang="en-US" sz="1600" dirty="0">
                <a:latin typeface="Arial"/>
                <a:cs typeface="Arial" pitchFamily="34" charset="0"/>
              </a:rPr>
              <a:t>10 NYCRR § 405.9(f)(7) (prohibiting hospital from transferring or discharging patients based on source of payment).  Waiver not needed provided transfer decisions are clinically based and do not consider source of payment. Provider should implement a PPS approved protocol for care transitions and care pathways.</a:t>
            </a:r>
          </a:p>
        </p:txBody>
      </p:sp>
      <p:sp>
        <p:nvSpPr>
          <p:cNvPr id="16" name="Text Placeholder 8"/>
          <p:cNvSpPr txBox="1">
            <a:spLocks/>
          </p:cNvSpPr>
          <p:nvPr/>
        </p:nvSpPr>
        <p:spPr>
          <a:xfrm>
            <a:off x="108969" y="722437"/>
            <a:ext cx="8904724" cy="684793"/>
          </a:xfrm>
          <a:prstGeom prst="rect">
            <a:avLst/>
          </a:prstGeom>
          <a:noFill/>
          <a:ln w="6350">
            <a:noFill/>
          </a:ln>
        </p:spPr>
        <p:txBody>
          <a:bodyPr vert="horz" lIns="0" tIns="0" rIns="0" bIns="0" rtlCol="0" anchor="b"/>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762000" fontAlgn="base">
              <a:spcBef>
                <a:spcPct val="40000"/>
              </a:spcBef>
              <a:spcAft>
                <a:spcPct val="0"/>
              </a:spcAft>
            </a:pPr>
            <a:r>
              <a:rPr lang="en-US" sz="3200" b="1" dirty="0">
                <a:solidFill>
                  <a:schemeClr val="accent4"/>
                </a:solidFill>
                <a:latin typeface="Arial"/>
                <a:cs typeface="Arial" pitchFamily="34" charset="0"/>
              </a:rPr>
              <a:t>Admission, Transfer and Discharge</a:t>
            </a:r>
          </a:p>
        </p:txBody>
      </p:sp>
    </p:spTree>
    <p:extLst>
      <p:ext uri="{BB962C8B-B14F-4D97-AF65-F5344CB8AC3E}">
        <p14:creationId xmlns:p14="http://schemas.microsoft.com/office/powerpoint/2010/main" val="412438486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959046"/>
            <a:ext cx="9144000" cy="898954"/>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Rectangle 4"/>
          <p:cNvSpPr/>
          <p:nvPr/>
        </p:nvSpPr>
        <p:spPr>
          <a:xfrm>
            <a:off x="0" y="5865018"/>
            <a:ext cx="9144000" cy="94028"/>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a:p>
        </p:txBody>
      </p:sp>
      <p:sp>
        <p:nvSpPr>
          <p:cNvPr id="12" name="TextBox 11"/>
          <p:cNvSpPr txBox="1"/>
          <p:nvPr/>
        </p:nvSpPr>
        <p:spPr>
          <a:xfrm>
            <a:off x="142875" y="5400675"/>
            <a:ext cx="1433677" cy="300082"/>
          </a:xfrm>
          <a:prstGeom prst="rect">
            <a:avLst/>
          </a:prstGeom>
          <a:noFill/>
        </p:spPr>
        <p:txBody>
          <a:bodyPr wrap="square" rtlCol="0">
            <a:spAutoFit/>
          </a:bodyPr>
          <a:lstStyle/>
          <a:p>
            <a:r>
              <a:rPr lang="en-US" sz="1350" dirty="0">
                <a:solidFill>
                  <a:schemeClr val="bg1"/>
                </a:solidFill>
                <a:latin typeface="Arial" panose="020B0604020202020204" pitchFamily="34" charset="0"/>
                <a:cs typeface="Arial" panose="020B0604020202020204" pitchFamily="34" charset="0"/>
              </a:rPr>
              <a:t>January 8, 2015</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767" y="225062"/>
            <a:ext cx="3278072" cy="530006"/>
          </a:xfrm>
          <a:prstGeom prst="rect">
            <a:avLst/>
          </a:prstGeom>
        </p:spPr>
      </p:pic>
      <p:sp>
        <p:nvSpPr>
          <p:cNvPr id="15" name="Text Placeholder 2"/>
          <p:cNvSpPr txBox="1">
            <a:spLocks/>
          </p:cNvSpPr>
          <p:nvPr/>
        </p:nvSpPr>
        <p:spPr>
          <a:xfrm>
            <a:off x="255639" y="1746739"/>
            <a:ext cx="8430680" cy="3957024"/>
          </a:xfrm>
          <a:prstGeom prst="rect">
            <a:avLst/>
          </a:prstGeom>
        </p:spPr>
        <p:txBody>
          <a:bodyPr vert="horz" lIns="91440" tIns="45720" rIns="91440" bIns="45720" rtlCol="0" anchor="t"/>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457200" lvl="2" indent="-273050">
              <a:spcBef>
                <a:spcPts val="3000"/>
              </a:spcBef>
              <a:buClr>
                <a:srgbClr val="97989A"/>
              </a:buClr>
              <a:buFont typeface="Arial" pitchFamily="34" charset="0"/>
              <a:buChar char="■"/>
              <a:defRPr/>
            </a:pPr>
            <a:r>
              <a:rPr lang="en-US" sz="1600" dirty="0">
                <a:latin typeface="Arial"/>
                <a:cs typeface="Arial" pitchFamily="34" charset="0"/>
              </a:rPr>
              <a:t>DOH will likely waive  10 NYCRR § 401.2(b), which provides that an operator may use an operating certificate only for the designated site of operation.  This would allow individuals with chronic illnesses to be visited at home by practitioners employed by general hospital outpatient departments and diagnostic and treatment centers</a:t>
            </a:r>
            <a:r>
              <a:rPr lang="en-US" sz="1600" dirty="0" smtClean="0">
                <a:latin typeface="Arial"/>
                <a:cs typeface="Arial" pitchFamily="34" charset="0"/>
              </a:rPr>
              <a:t>.</a:t>
            </a:r>
            <a:endParaRPr lang="en-US" sz="1600" dirty="0">
              <a:latin typeface="Arial"/>
              <a:cs typeface="Arial" pitchFamily="34" charset="0"/>
            </a:endParaRPr>
          </a:p>
          <a:p>
            <a:pPr marL="457200" lvl="2" indent="-273050">
              <a:spcBef>
                <a:spcPts val="3000"/>
              </a:spcBef>
              <a:buClr>
                <a:srgbClr val="97989A"/>
              </a:buClr>
              <a:buFont typeface="Arial" pitchFamily="34" charset="0"/>
              <a:buChar char="■"/>
              <a:defRPr/>
            </a:pPr>
            <a:r>
              <a:rPr lang="en-US" sz="1600" dirty="0">
                <a:latin typeface="Arial"/>
                <a:cs typeface="Arial" pitchFamily="34" charset="0"/>
              </a:rPr>
              <a:t>However, to permit Medicaid reimbursement for such services, DOH will amend 10 NYCRR §§ 86-4.9, 86-8.14 and 401.2, and submit to CMS an amendment to New York’s Medicaid State Plan. </a:t>
            </a:r>
          </a:p>
        </p:txBody>
      </p:sp>
      <p:sp>
        <p:nvSpPr>
          <p:cNvPr id="16" name="Text Placeholder 8"/>
          <p:cNvSpPr txBox="1">
            <a:spLocks/>
          </p:cNvSpPr>
          <p:nvPr/>
        </p:nvSpPr>
        <p:spPr>
          <a:xfrm>
            <a:off x="108969" y="722437"/>
            <a:ext cx="8904724" cy="684793"/>
          </a:xfrm>
          <a:prstGeom prst="rect">
            <a:avLst/>
          </a:prstGeom>
          <a:noFill/>
          <a:ln w="6350">
            <a:noFill/>
          </a:ln>
        </p:spPr>
        <p:txBody>
          <a:bodyPr vert="horz" lIns="0" tIns="0" rIns="0" bIns="0" rtlCol="0" anchor="b"/>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762000" fontAlgn="base">
              <a:spcBef>
                <a:spcPct val="40000"/>
              </a:spcBef>
              <a:spcAft>
                <a:spcPct val="0"/>
              </a:spcAft>
            </a:pPr>
            <a:r>
              <a:rPr lang="en-US" sz="3200" b="1" dirty="0" smtClean="0">
                <a:solidFill>
                  <a:schemeClr val="accent4"/>
                </a:solidFill>
                <a:latin typeface="Arial"/>
                <a:cs typeface="Arial" pitchFamily="34" charset="0"/>
              </a:rPr>
              <a:t>Home visits</a:t>
            </a:r>
            <a:endParaRPr lang="en-US" sz="3200" b="1" dirty="0">
              <a:solidFill>
                <a:schemeClr val="accent4"/>
              </a:solidFill>
              <a:latin typeface="Arial"/>
              <a:cs typeface="Arial" pitchFamily="34" charset="0"/>
            </a:endParaRPr>
          </a:p>
        </p:txBody>
      </p:sp>
    </p:spTree>
    <p:extLst>
      <p:ext uri="{BB962C8B-B14F-4D97-AF65-F5344CB8AC3E}">
        <p14:creationId xmlns:p14="http://schemas.microsoft.com/office/powerpoint/2010/main" val="215920042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959046"/>
            <a:ext cx="9144000" cy="898954"/>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Rectangle 4"/>
          <p:cNvSpPr/>
          <p:nvPr/>
        </p:nvSpPr>
        <p:spPr>
          <a:xfrm>
            <a:off x="0" y="5865018"/>
            <a:ext cx="9144000" cy="94028"/>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a:p>
        </p:txBody>
      </p:sp>
      <p:sp>
        <p:nvSpPr>
          <p:cNvPr id="12" name="TextBox 11"/>
          <p:cNvSpPr txBox="1"/>
          <p:nvPr/>
        </p:nvSpPr>
        <p:spPr>
          <a:xfrm>
            <a:off x="142875" y="5400675"/>
            <a:ext cx="1433677" cy="300082"/>
          </a:xfrm>
          <a:prstGeom prst="rect">
            <a:avLst/>
          </a:prstGeom>
          <a:noFill/>
        </p:spPr>
        <p:txBody>
          <a:bodyPr wrap="square" rtlCol="0">
            <a:spAutoFit/>
          </a:bodyPr>
          <a:lstStyle/>
          <a:p>
            <a:r>
              <a:rPr lang="en-US" sz="1350" dirty="0">
                <a:solidFill>
                  <a:schemeClr val="bg1"/>
                </a:solidFill>
                <a:latin typeface="Arial" panose="020B0604020202020204" pitchFamily="34" charset="0"/>
                <a:cs typeface="Arial" panose="020B0604020202020204" pitchFamily="34" charset="0"/>
              </a:rPr>
              <a:t>January 8, 2015</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767" y="225062"/>
            <a:ext cx="3278072" cy="530006"/>
          </a:xfrm>
          <a:prstGeom prst="rect">
            <a:avLst/>
          </a:prstGeom>
        </p:spPr>
      </p:pic>
      <p:sp>
        <p:nvSpPr>
          <p:cNvPr id="15" name="Text Placeholder 2"/>
          <p:cNvSpPr txBox="1">
            <a:spLocks/>
          </p:cNvSpPr>
          <p:nvPr/>
        </p:nvSpPr>
        <p:spPr>
          <a:xfrm>
            <a:off x="255639" y="1746739"/>
            <a:ext cx="8430680" cy="3957024"/>
          </a:xfrm>
          <a:prstGeom prst="rect">
            <a:avLst/>
          </a:prstGeom>
        </p:spPr>
        <p:txBody>
          <a:bodyPr vert="horz" lIns="91440" tIns="45720" rIns="91440" bIns="45720" rtlCol="0" anchor="t"/>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457200" lvl="2" indent="-273050">
              <a:spcBef>
                <a:spcPts val="3000"/>
              </a:spcBef>
              <a:buClr>
                <a:srgbClr val="97989A"/>
              </a:buClr>
              <a:buFont typeface="Arial" pitchFamily="34" charset="0"/>
              <a:buChar char="■"/>
              <a:defRPr/>
            </a:pPr>
            <a:r>
              <a:rPr lang="en-US" sz="1600" dirty="0">
                <a:latin typeface="Arial"/>
                <a:cs typeface="Arial" pitchFamily="34" charset="0"/>
              </a:rPr>
              <a:t>The agencies have established a process to track waivers by provider and facility to ensure that surveyors are aware of approved waivers.  </a:t>
            </a:r>
          </a:p>
          <a:p>
            <a:pPr marL="457200" lvl="2" indent="-273050">
              <a:spcBef>
                <a:spcPts val="3000"/>
              </a:spcBef>
              <a:buClr>
                <a:srgbClr val="97989A"/>
              </a:buClr>
              <a:buFont typeface="Arial" pitchFamily="34" charset="0"/>
              <a:buChar char="■"/>
              <a:defRPr/>
            </a:pPr>
            <a:r>
              <a:rPr lang="en-US" sz="1600" dirty="0">
                <a:latin typeface="Arial"/>
                <a:cs typeface="Arial" pitchFamily="34" charset="0"/>
              </a:rPr>
              <a:t>If the survey team determines that the provider has failed to comply with any conditions under which a waiver was granted, the waiver is subject to revocation and the provider could be subject to citations for the underlying regulatory standards and would need to implement corrective action plan.</a:t>
            </a:r>
          </a:p>
        </p:txBody>
      </p:sp>
      <p:sp>
        <p:nvSpPr>
          <p:cNvPr id="16" name="Text Placeholder 8"/>
          <p:cNvSpPr txBox="1">
            <a:spLocks/>
          </p:cNvSpPr>
          <p:nvPr/>
        </p:nvSpPr>
        <p:spPr>
          <a:xfrm>
            <a:off x="108969" y="722437"/>
            <a:ext cx="8904724" cy="684793"/>
          </a:xfrm>
          <a:prstGeom prst="rect">
            <a:avLst/>
          </a:prstGeom>
          <a:noFill/>
          <a:ln w="6350">
            <a:noFill/>
          </a:ln>
        </p:spPr>
        <p:txBody>
          <a:bodyPr vert="horz" lIns="0" tIns="0" rIns="0" bIns="0" rtlCol="0" anchor="b"/>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762000" fontAlgn="base">
              <a:spcBef>
                <a:spcPct val="40000"/>
              </a:spcBef>
              <a:spcAft>
                <a:spcPct val="0"/>
              </a:spcAft>
            </a:pPr>
            <a:r>
              <a:rPr lang="en-US" sz="3200" b="1" dirty="0" smtClean="0">
                <a:solidFill>
                  <a:schemeClr val="accent4"/>
                </a:solidFill>
                <a:latin typeface="Arial"/>
                <a:cs typeface="Arial" pitchFamily="34" charset="0"/>
              </a:rPr>
              <a:t>Waiver tracking &amp; reporting</a:t>
            </a:r>
            <a:endParaRPr lang="en-US" sz="3200" b="1" dirty="0">
              <a:solidFill>
                <a:schemeClr val="accent4"/>
              </a:solidFill>
              <a:latin typeface="Arial"/>
              <a:cs typeface="Arial" pitchFamily="34" charset="0"/>
            </a:endParaRPr>
          </a:p>
        </p:txBody>
      </p:sp>
    </p:spTree>
    <p:extLst>
      <p:ext uri="{BB962C8B-B14F-4D97-AF65-F5344CB8AC3E}">
        <p14:creationId xmlns:p14="http://schemas.microsoft.com/office/powerpoint/2010/main" val="136027535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959046"/>
            <a:ext cx="9144000" cy="898954"/>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Rectangle 4"/>
          <p:cNvSpPr/>
          <p:nvPr/>
        </p:nvSpPr>
        <p:spPr>
          <a:xfrm>
            <a:off x="0" y="5865018"/>
            <a:ext cx="9144000" cy="94028"/>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a:p>
        </p:txBody>
      </p:sp>
      <p:sp>
        <p:nvSpPr>
          <p:cNvPr id="12" name="TextBox 11"/>
          <p:cNvSpPr txBox="1"/>
          <p:nvPr/>
        </p:nvSpPr>
        <p:spPr>
          <a:xfrm>
            <a:off x="142875" y="5400675"/>
            <a:ext cx="1433677" cy="300082"/>
          </a:xfrm>
          <a:prstGeom prst="rect">
            <a:avLst/>
          </a:prstGeom>
          <a:noFill/>
        </p:spPr>
        <p:txBody>
          <a:bodyPr wrap="square" rtlCol="0">
            <a:spAutoFit/>
          </a:bodyPr>
          <a:lstStyle/>
          <a:p>
            <a:r>
              <a:rPr lang="en-US" sz="1350" dirty="0">
                <a:solidFill>
                  <a:schemeClr val="bg1"/>
                </a:solidFill>
                <a:latin typeface="Arial" panose="020B0604020202020204" pitchFamily="34" charset="0"/>
                <a:cs typeface="Arial" panose="020B0604020202020204" pitchFamily="34" charset="0"/>
              </a:rPr>
              <a:t>January 8, 2015</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767" y="225062"/>
            <a:ext cx="3278072" cy="530006"/>
          </a:xfrm>
          <a:prstGeom prst="rect">
            <a:avLst/>
          </a:prstGeom>
        </p:spPr>
      </p:pic>
      <p:sp>
        <p:nvSpPr>
          <p:cNvPr id="15" name="Text Placeholder 2"/>
          <p:cNvSpPr txBox="1">
            <a:spLocks/>
          </p:cNvSpPr>
          <p:nvPr/>
        </p:nvSpPr>
        <p:spPr>
          <a:xfrm>
            <a:off x="255639" y="1746739"/>
            <a:ext cx="8430680" cy="3957024"/>
          </a:xfrm>
          <a:prstGeom prst="rect">
            <a:avLst/>
          </a:prstGeom>
        </p:spPr>
        <p:txBody>
          <a:bodyPr vert="horz" lIns="91440" tIns="45720" rIns="91440" bIns="45720" rtlCol="0" anchor="t"/>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457200" lvl="2" indent="-273050">
              <a:spcBef>
                <a:spcPts val="4200"/>
              </a:spcBef>
              <a:buClr>
                <a:srgbClr val="97989A"/>
              </a:buClr>
              <a:buFont typeface="Arial" pitchFamily="34" charset="0"/>
              <a:buChar char="■"/>
              <a:defRPr/>
            </a:pPr>
            <a:r>
              <a:rPr lang="en-US" dirty="0">
                <a:latin typeface="Arial"/>
                <a:cs typeface="Arial" pitchFamily="34" charset="0"/>
              </a:rPr>
              <a:t>We will be requesting list of providers in PPS for which each regulatory waiver is </a:t>
            </a:r>
            <a:r>
              <a:rPr lang="en-US" dirty="0" smtClean="0">
                <a:latin typeface="Arial"/>
                <a:cs typeface="Arial" pitchFamily="34" charset="0"/>
              </a:rPr>
              <a:t>requested</a:t>
            </a:r>
            <a:endParaRPr lang="en-US" dirty="0">
              <a:latin typeface="Arial"/>
              <a:cs typeface="Arial" pitchFamily="34" charset="0"/>
            </a:endParaRPr>
          </a:p>
          <a:p>
            <a:pPr marL="457200" lvl="2" indent="-273050">
              <a:spcBef>
                <a:spcPts val="4200"/>
              </a:spcBef>
              <a:buClr>
                <a:srgbClr val="97989A"/>
              </a:buClr>
              <a:buFont typeface="Arial" pitchFamily="34" charset="0"/>
              <a:buChar char="■"/>
              <a:defRPr/>
            </a:pPr>
            <a:r>
              <a:rPr lang="en-US" dirty="0">
                <a:latin typeface="Arial"/>
                <a:cs typeface="Arial" pitchFamily="34" charset="0"/>
              </a:rPr>
              <a:t>We will be notifying PPS of waiver approvals, disapprovals, </a:t>
            </a:r>
            <a:r>
              <a:rPr lang="en-US" dirty="0" err="1">
                <a:latin typeface="Arial"/>
                <a:cs typeface="Arial" pitchFamily="34" charset="0"/>
              </a:rPr>
              <a:t>etc</a:t>
            </a:r>
            <a:r>
              <a:rPr lang="en-US" dirty="0">
                <a:latin typeface="Arial"/>
                <a:cs typeface="Arial" pitchFamily="34" charset="0"/>
              </a:rPr>
              <a:t> by 2/6</a:t>
            </a:r>
          </a:p>
        </p:txBody>
      </p:sp>
      <p:sp>
        <p:nvSpPr>
          <p:cNvPr id="16" name="Text Placeholder 8"/>
          <p:cNvSpPr txBox="1">
            <a:spLocks/>
          </p:cNvSpPr>
          <p:nvPr/>
        </p:nvSpPr>
        <p:spPr>
          <a:xfrm>
            <a:off x="108969" y="722437"/>
            <a:ext cx="8904724" cy="684793"/>
          </a:xfrm>
          <a:prstGeom prst="rect">
            <a:avLst/>
          </a:prstGeom>
          <a:noFill/>
          <a:ln w="6350">
            <a:noFill/>
          </a:ln>
        </p:spPr>
        <p:txBody>
          <a:bodyPr vert="horz" lIns="0" tIns="0" rIns="0" bIns="0" rtlCol="0" anchor="b"/>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762000" fontAlgn="base">
              <a:spcBef>
                <a:spcPct val="40000"/>
              </a:spcBef>
              <a:spcAft>
                <a:spcPct val="0"/>
              </a:spcAft>
            </a:pPr>
            <a:r>
              <a:rPr lang="en-US" sz="3200" b="1" dirty="0" smtClean="0">
                <a:solidFill>
                  <a:schemeClr val="accent4"/>
                </a:solidFill>
                <a:latin typeface="Arial"/>
                <a:cs typeface="Arial" pitchFamily="34" charset="0"/>
              </a:rPr>
              <a:t>Next steps:</a:t>
            </a:r>
            <a:endParaRPr lang="en-US" sz="3200" b="1" dirty="0">
              <a:solidFill>
                <a:schemeClr val="accent4"/>
              </a:solidFill>
              <a:latin typeface="Arial"/>
              <a:cs typeface="Arial" pitchFamily="34" charset="0"/>
            </a:endParaRPr>
          </a:p>
        </p:txBody>
      </p:sp>
    </p:spTree>
    <p:extLst>
      <p:ext uri="{BB962C8B-B14F-4D97-AF65-F5344CB8AC3E}">
        <p14:creationId xmlns:p14="http://schemas.microsoft.com/office/powerpoint/2010/main" val="75638288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974325"/>
            <a:ext cx="9144000" cy="292239"/>
          </a:xfrm>
          <a:prstGeom prst="rect">
            <a:avLst/>
          </a:prstGeom>
          <a:solidFill>
            <a:srgbClr val="5A33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2B800"/>
              </a:solidFill>
            </a:endParaRPr>
          </a:p>
        </p:txBody>
      </p:sp>
      <p:sp>
        <p:nvSpPr>
          <p:cNvPr id="5" name="Rectangle 4"/>
          <p:cNvSpPr/>
          <p:nvPr/>
        </p:nvSpPr>
        <p:spPr>
          <a:xfrm>
            <a:off x="0" y="857262"/>
            <a:ext cx="9144000" cy="113044"/>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a:p>
        </p:txBody>
      </p:sp>
      <p:sp>
        <p:nvSpPr>
          <p:cNvPr id="7" name="Title 7"/>
          <p:cNvSpPr>
            <a:spLocks noGrp="1"/>
          </p:cNvSpPr>
          <p:nvPr>
            <p:ph type="title"/>
          </p:nvPr>
        </p:nvSpPr>
        <p:spPr>
          <a:xfrm>
            <a:off x="343289" y="2901621"/>
            <a:ext cx="8267509" cy="1076486"/>
          </a:xfrm>
        </p:spPr>
        <p:txBody>
          <a:bodyPr>
            <a:noAutofit/>
          </a:bodyPr>
          <a:lstStyle/>
          <a:p>
            <a:pPr algn="ctr"/>
            <a:r>
              <a:rPr lang="en-US" sz="3200" b="1" u="sng" dirty="0" smtClean="0">
                <a:solidFill>
                  <a:srgbClr val="5A336F"/>
                </a:solidFill>
                <a:latin typeface="Arial" panose="020B0604020202020204" pitchFamily="34" charset="0"/>
                <a:cs typeface="Arial" panose="020B0604020202020204" pitchFamily="34" charset="0"/>
              </a:rPr>
              <a:t>DRAFT</a:t>
            </a:r>
            <a:r>
              <a:rPr lang="en-US" sz="3200" b="1" dirty="0" smtClean="0">
                <a:solidFill>
                  <a:srgbClr val="5A336F"/>
                </a:solidFill>
                <a:latin typeface="Arial" panose="020B0604020202020204" pitchFamily="34" charset="0"/>
                <a:cs typeface="Arial" panose="020B0604020202020204" pitchFamily="34" charset="0"/>
              </a:rPr>
              <a:t> Integration of Primary Care and </a:t>
            </a:r>
            <a:br>
              <a:rPr lang="en-US" sz="3200" b="1" dirty="0" smtClean="0">
                <a:solidFill>
                  <a:srgbClr val="5A336F"/>
                </a:solidFill>
                <a:latin typeface="Arial" panose="020B0604020202020204" pitchFamily="34" charset="0"/>
                <a:cs typeface="Arial" panose="020B0604020202020204" pitchFamily="34" charset="0"/>
              </a:rPr>
            </a:br>
            <a:r>
              <a:rPr lang="en-US" sz="3200" b="1" dirty="0" smtClean="0">
                <a:solidFill>
                  <a:srgbClr val="5A336F"/>
                </a:solidFill>
                <a:latin typeface="Arial" panose="020B0604020202020204" pitchFamily="34" charset="0"/>
                <a:cs typeface="Arial" panose="020B0604020202020204" pitchFamily="34" charset="0"/>
              </a:rPr>
              <a:t>Behavioral Health Services</a:t>
            </a:r>
            <a:br>
              <a:rPr lang="en-US" sz="3200" b="1" dirty="0" smtClean="0">
                <a:solidFill>
                  <a:srgbClr val="5A336F"/>
                </a:solidFill>
                <a:latin typeface="Arial" panose="020B0604020202020204" pitchFamily="34" charset="0"/>
                <a:cs typeface="Arial" panose="020B0604020202020204" pitchFamily="34" charset="0"/>
              </a:rPr>
            </a:br>
            <a:r>
              <a:rPr lang="en-US" sz="1600" b="1" dirty="0">
                <a:solidFill>
                  <a:srgbClr val="5A336F"/>
                </a:solidFill>
                <a:latin typeface="Arial" panose="020B0604020202020204" pitchFamily="34" charset="0"/>
                <a:cs typeface="Arial" panose="020B0604020202020204" pitchFamily="34" charset="0"/>
              </a:rPr>
              <a:t/>
            </a:r>
            <a:br>
              <a:rPr lang="en-US" sz="1600" b="1" dirty="0">
                <a:solidFill>
                  <a:srgbClr val="5A336F"/>
                </a:solidFill>
                <a:latin typeface="Arial" panose="020B0604020202020204" pitchFamily="34" charset="0"/>
                <a:cs typeface="Arial" panose="020B0604020202020204" pitchFamily="34" charset="0"/>
              </a:rPr>
            </a:br>
            <a:r>
              <a:rPr lang="en-US" sz="1600" b="1" dirty="0" smtClean="0">
                <a:solidFill>
                  <a:srgbClr val="5A336F"/>
                </a:solidFill>
                <a:latin typeface="Arial" panose="020B0604020202020204" pitchFamily="34" charset="0"/>
                <a:cs typeface="Arial" panose="020B0604020202020204" pitchFamily="34" charset="0"/>
              </a:rPr>
              <a:t>The standards that follow are draft.  The listed standards are the additional requirements to achieve integrated licensure status.</a:t>
            </a:r>
            <a:r>
              <a:rPr lang="en-US" sz="1600" b="1" dirty="0">
                <a:latin typeface="Arial" panose="020B0604020202020204" pitchFamily="34" charset="0"/>
                <a:cs typeface="Arial" panose="020B0604020202020204" pitchFamily="34" charset="0"/>
              </a:rPr>
              <a:t/>
            </a:r>
            <a:br>
              <a:rPr lang="en-US" sz="1600" b="1" dirty="0">
                <a:latin typeface="Arial" panose="020B0604020202020204" pitchFamily="34" charset="0"/>
                <a:cs typeface="Arial" panose="020B0604020202020204" pitchFamily="34" charset="0"/>
              </a:rPr>
            </a:br>
            <a:r>
              <a:rPr lang="en-US" sz="1600" b="1" dirty="0" smtClean="0">
                <a:solidFill>
                  <a:srgbClr val="5A336F"/>
                </a:solidFill>
                <a:latin typeface="Arial" panose="020B0604020202020204" pitchFamily="34" charset="0"/>
                <a:cs typeface="Arial" panose="020B0604020202020204" pitchFamily="34" charset="0"/>
              </a:rPr>
              <a:t/>
            </a:r>
            <a:br>
              <a:rPr lang="en-US" sz="1600" b="1" dirty="0" smtClean="0">
                <a:solidFill>
                  <a:srgbClr val="5A336F"/>
                </a:solidFill>
                <a:latin typeface="Arial" panose="020B0604020202020204" pitchFamily="34" charset="0"/>
                <a:cs typeface="Arial" panose="020B0604020202020204" pitchFamily="34" charset="0"/>
              </a:rPr>
            </a:br>
            <a:endParaRPr lang="en-US" sz="1600" b="1" dirty="0">
              <a:solidFill>
                <a:srgbClr val="5A336F"/>
              </a:solidFill>
              <a:latin typeface="Arial" panose="020B0604020202020204" pitchFamily="34" charset="0"/>
              <a:cs typeface="Arial" panose="020B0604020202020204" pitchFamily="34" charset="0"/>
            </a:endParaRPr>
          </a:p>
        </p:txBody>
      </p:sp>
      <p:sp>
        <p:nvSpPr>
          <p:cNvPr id="6" name="Content Placeholder 2"/>
          <p:cNvSpPr>
            <a:spLocks noGrp="1"/>
          </p:cNvSpPr>
          <p:nvPr>
            <p:ph idx="1"/>
          </p:nvPr>
        </p:nvSpPr>
        <p:spPr>
          <a:xfrm>
            <a:off x="550572" y="1487254"/>
            <a:ext cx="8193220" cy="3751442"/>
          </a:xfrm>
        </p:spPr>
        <p:txBody>
          <a:bodyPr>
            <a:noAutofit/>
          </a:bodyPr>
          <a:lstStyle/>
          <a:p>
            <a:pPr marL="0" indent="0">
              <a:buNone/>
            </a:pPr>
            <a:endParaRPr lang="en-US" sz="1800" dirty="0"/>
          </a:p>
          <a:p>
            <a:pPr lvl="0"/>
            <a:endParaRPr lang="en-US" sz="1800" dirty="0">
              <a:latin typeface="Arial" panose="020B0604020202020204" pitchFamily="34" charset="0"/>
              <a:cs typeface="Arial" panose="020B0604020202020204" pitchFamily="34" charset="0"/>
            </a:endParaRPr>
          </a:p>
          <a:p>
            <a:pPr marL="0" indent="0">
              <a:buNone/>
            </a:pPr>
            <a:endParaRPr lang="en-US" sz="1800" b="1" dirty="0">
              <a:latin typeface="Arial" panose="020B0604020202020204" pitchFamily="34" charset="0"/>
              <a:cs typeface="Arial" panose="020B0604020202020204" pitchFamily="34" charset="0"/>
            </a:endParaRPr>
          </a:p>
        </p:txBody>
      </p:sp>
      <p:sp>
        <p:nvSpPr>
          <p:cNvPr id="8" name="TextBox 7"/>
          <p:cNvSpPr txBox="1"/>
          <p:nvPr/>
        </p:nvSpPr>
        <p:spPr>
          <a:xfrm>
            <a:off x="135653" y="1010398"/>
            <a:ext cx="8847574"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January 2015						              		</a:t>
            </a:r>
          </a:p>
        </p:txBody>
      </p:sp>
      <p:pic>
        <p:nvPicPr>
          <p:cNvPr id="10" name="Picture 9" descr="NYS_DOH_MedicaidRedesign_purpl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68553" y="5613164"/>
            <a:ext cx="1970639" cy="310109"/>
          </a:xfrm>
          <a:prstGeom prst="rect">
            <a:avLst/>
          </a:prstGeom>
        </p:spPr>
      </p:pic>
    </p:spTree>
    <p:extLst>
      <p:ext uri="{BB962C8B-B14F-4D97-AF65-F5344CB8AC3E}">
        <p14:creationId xmlns:p14="http://schemas.microsoft.com/office/powerpoint/2010/main" val="145677613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7"/>
          <p:cNvSpPr>
            <a:spLocks noGrp="1"/>
          </p:cNvSpPr>
          <p:nvPr>
            <p:ph type="title"/>
          </p:nvPr>
        </p:nvSpPr>
        <p:spPr>
          <a:xfrm>
            <a:off x="467592" y="1714500"/>
            <a:ext cx="8234795" cy="370292"/>
          </a:xfrm>
        </p:spPr>
        <p:txBody>
          <a:bodyPr>
            <a:noAutofit/>
          </a:bodyPr>
          <a:lstStyle/>
          <a:p>
            <a:r>
              <a:rPr lang="en-US" sz="3000" b="1" dirty="0">
                <a:solidFill>
                  <a:srgbClr val="5A336F"/>
                </a:solidFill>
                <a:latin typeface="Arial" panose="020B0604020202020204" pitchFamily="34" charset="0"/>
                <a:cs typeface="Arial" panose="020B0604020202020204" pitchFamily="34" charset="0"/>
              </a:rPr>
              <a:t>Domain 3: Clinical Improvement Projects</a:t>
            </a:r>
          </a:p>
        </p:txBody>
      </p:sp>
      <p:sp>
        <p:nvSpPr>
          <p:cNvPr id="3" name="Rectangle 2"/>
          <p:cNvSpPr/>
          <p:nvPr/>
        </p:nvSpPr>
        <p:spPr>
          <a:xfrm>
            <a:off x="467592" y="2301852"/>
            <a:ext cx="8226136" cy="3439403"/>
          </a:xfrm>
          <a:prstGeom prst="rect">
            <a:avLst/>
          </a:prstGeom>
        </p:spPr>
        <p:txBody>
          <a:bodyPr wrap="square">
            <a:spAutoFit/>
          </a:bodyPr>
          <a:lstStyle/>
          <a:p>
            <a:pPr>
              <a:spcBef>
                <a:spcPts val="1800"/>
              </a:spcBef>
            </a:pPr>
            <a:r>
              <a:rPr lang="en-US" b="1" dirty="0">
                <a:latin typeface="Arial" panose="020B0604020202020204" pitchFamily="34" charset="0"/>
                <a:cs typeface="Arial" panose="020B0604020202020204" pitchFamily="34" charset="0"/>
              </a:rPr>
              <a:t>Project 3.a.i: </a:t>
            </a:r>
            <a:r>
              <a:rPr lang="en-US" dirty="0">
                <a:latin typeface="Arial" panose="020B0604020202020204" pitchFamily="34" charset="0"/>
                <a:cs typeface="Arial" panose="020B0604020202020204" pitchFamily="34" charset="0"/>
              </a:rPr>
              <a:t>Integration of primary care and behavioral health services</a:t>
            </a:r>
            <a:endParaRPr lang="en-US" b="1" dirty="0">
              <a:latin typeface="Arial" panose="020B0604020202020204" pitchFamily="34" charset="0"/>
              <a:cs typeface="Arial" panose="020B0604020202020204" pitchFamily="34" charset="0"/>
            </a:endParaRPr>
          </a:p>
          <a:p>
            <a:pPr>
              <a:spcBef>
                <a:spcPts val="1800"/>
              </a:spcBef>
            </a:pPr>
            <a:r>
              <a:rPr lang="en-US" b="1" dirty="0">
                <a:latin typeface="Arial" panose="020B0604020202020204" pitchFamily="34" charset="0"/>
                <a:cs typeface="Arial" panose="020B0604020202020204" pitchFamily="34" charset="0"/>
              </a:rPr>
              <a:t>Objective: </a:t>
            </a:r>
            <a:r>
              <a:rPr lang="en-US" dirty="0">
                <a:latin typeface="Arial" panose="020B0604020202020204" pitchFamily="34" charset="0"/>
                <a:cs typeface="Arial" panose="020B0604020202020204" pitchFamily="34" charset="0"/>
              </a:rPr>
              <a:t>Integration of mental health and substance use disorder services with primary care to ensure coordination of care for both services</a:t>
            </a:r>
          </a:p>
          <a:p>
            <a:pPr>
              <a:spcBef>
                <a:spcPts val="1800"/>
              </a:spcBef>
            </a:pPr>
            <a:r>
              <a:rPr lang="en-US" b="1" dirty="0">
                <a:latin typeface="Arial" panose="020B0604020202020204" pitchFamily="34" charset="0"/>
                <a:cs typeface="Arial" panose="020B0604020202020204" pitchFamily="34" charset="0"/>
              </a:rPr>
              <a:t>Rationale: </a:t>
            </a:r>
            <a:r>
              <a:rPr lang="en-US" dirty="0">
                <a:latin typeface="Arial" panose="020B0604020202020204" pitchFamily="34" charset="0"/>
                <a:cs typeface="Arial" panose="020B0604020202020204" pitchFamily="34" charset="0"/>
              </a:rPr>
              <a:t>Integration of behavioral health and primary care services can serve 1) to identify behavioral health diagnoses early, allowing rapid treatment, 2) to ensure treatments for medical and behavioral health conditions are compatible and do not cause adverse effects, and 3) to de-stigmatize treatment for behavioral health diagnoses. Care for all conditions is delivered under one roof by known health care providers</a:t>
            </a:r>
          </a:p>
          <a:p>
            <a:pPr>
              <a:spcBef>
                <a:spcPts val="900"/>
              </a:spcBef>
            </a:pPr>
            <a:endParaRPr lang="en-US" b="1" dirty="0">
              <a:latin typeface="Arial" panose="020B0604020202020204" pitchFamily="34" charset="0"/>
              <a:cs typeface="Arial" panose="020B0604020202020204" pitchFamily="34" charset="0"/>
            </a:endParaRPr>
          </a:p>
        </p:txBody>
      </p:sp>
      <p:pic>
        <p:nvPicPr>
          <p:cNvPr id="12" name="Picture 11" descr="NYS_DOH_MedicaidRedesign_purpl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68553" y="5613164"/>
            <a:ext cx="1970639" cy="310109"/>
          </a:xfrm>
          <a:prstGeom prst="rect">
            <a:avLst/>
          </a:prstGeom>
        </p:spPr>
      </p:pic>
      <p:sp>
        <p:nvSpPr>
          <p:cNvPr id="16" name="Rectangle 15"/>
          <p:cNvSpPr/>
          <p:nvPr/>
        </p:nvSpPr>
        <p:spPr>
          <a:xfrm>
            <a:off x="0" y="965666"/>
            <a:ext cx="9144000" cy="292239"/>
          </a:xfrm>
          <a:prstGeom prst="rect">
            <a:avLst/>
          </a:prstGeom>
          <a:solidFill>
            <a:srgbClr val="5A33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2B800"/>
              </a:solidFill>
            </a:endParaRPr>
          </a:p>
        </p:txBody>
      </p:sp>
      <p:sp>
        <p:nvSpPr>
          <p:cNvPr id="17" name="Rectangle 16"/>
          <p:cNvSpPr/>
          <p:nvPr/>
        </p:nvSpPr>
        <p:spPr>
          <a:xfrm>
            <a:off x="0" y="857262"/>
            <a:ext cx="9144000" cy="113044"/>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a:p>
        </p:txBody>
      </p:sp>
      <p:sp>
        <p:nvSpPr>
          <p:cNvPr id="18" name="TextBox 17"/>
          <p:cNvSpPr txBox="1"/>
          <p:nvPr/>
        </p:nvSpPr>
        <p:spPr>
          <a:xfrm>
            <a:off x="135653" y="1010398"/>
            <a:ext cx="8847574"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January 2015							              		</a:t>
            </a:r>
          </a:p>
        </p:txBody>
      </p:sp>
    </p:spTree>
    <p:extLst>
      <p:ext uri="{BB962C8B-B14F-4D97-AF65-F5344CB8AC3E}">
        <p14:creationId xmlns:p14="http://schemas.microsoft.com/office/powerpoint/2010/main" val="35729597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974325"/>
            <a:ext cx="9144000" cy="292239"/>
          </a:xfrm>
          <a:prstGeom prst="rect">
            <a:avLst/>
          </a:prstGeom>
          <a:solidFill>
            <a:srgbClr val="5A33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2B800"/>
              </a:solidFill>
            </a:endParaRPr>
          </a:p>
        </p:txBody>
      </p:sp>
      <p:sp>
        <p:nvSpPr>
          <p:cNvPr id="5" name="Rectangle 4"/>
          <p:cNvSpPr/>
          <p:nvPr/>
        </p:nvSpPr>
        <p:spPr>
          <a:xfrm>
            <a:off x="0" y="857262"/>
            <a:ext cx="9144000" cy="113044"/>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a:p>
        </p:txBody>
      </p:sp>
      <p:sp>
        <p:nvSpPr>
          <p:cNvPr id="7" name="Title 7"/>
          <p:cNvSpPr>
            <a:spLocks noGrp="1"/>
          </p:cNvSpPr>
          <p:nvPr>
            <p:ph type="title"/>
          </p:nvPr>
        </p:nvSpPr>
        <p:spPr>
          <a:xfrm>
            <a:off x="476283" y="1572873"/>
            <a:ext cx="8267509" cy="1076486"/>
          </a:xfrm>
        </p:spPr>
        <p:txBody>
          <a:bodyPr>
            <a:noAutofit/>
          </a:bodyPr>
          <a:lstStyle/>
          <a:p>
            <a:r>
              <a:rPr lang="en-US" sz="2800" b="1" dirty="0" smtClean="0">
                <a:solidFill>
                  <a:srgbClr val="5A336F"/>
                </a:solidFill>
                <a:latin typeface="Arial" panose="020B0604020202020204" pitchFamily="34" charset="0"/>
                <a:cs typeface="Arial" panose="020B0604020202020204" pitchFamily="34" charset="0"/>
              </a:rPr>
              <a:t>Existing Options for Integrating </a:t>
            </a:r>
            <a:br>
              <a:rPr lang="en-US" sz="2800" b="1" dirty="0" smtClean="0">
                <a:solidFill>
                  <a:srgbClr val="5A336F"/>
                </a:solidFill>
                <a:latin typeface="Arial" panose="020B0604020202020204" pitchFamily="34" charset="0"/>
                <a:cs typeface="Arial" panose="020B0604020202020204" pitchFamily="34" charset="0"/>
              </a:rPr>
            </a:br>
            <a:r>
              <a:rPr lang="en-US" sz="2800" b="1" dirty="0" smtClean="0">
                <a:solidFill>
                  <a:srgbClr val="5A336F"/>
                </a:solidFill>
                <a:latin typeface="Arial" panose="020B0604020202020204" pitchFamily="34" charset="0"/>
                <a:cs typeface="Arial" panose="020B0604020202020204" pitchFamily="34" charset="0"/>
              </a:rPr>
              <a:t>Behavioral Health and Primary Care Services</a:t>
            </a:r>
            <a:br>
              <a:rPr lang="en-US" sz="2800" b="1" dirty="0" smtClean="0">
                <a:solidFill>
                  <a:srgbClr val="5A336F"/>
                </a:solidFill>
                <a:latin typeface="Arial" panose="020B0604020202020204" pitchFamily="34" charset="0"/>
                <a:cs typeface="Arial" panose="020B0604020202020204" pitchFamily="34" charset="0"/>
              </a:rPr>
            </a:br>
            <a:endParaRPr lang="en-US" sz="2800" b="1" dirty="0">
              <a:solidFill>
                <a:srgbClr val="5A336F"/>
              </a:solidFill>
              <a:latin typeface="Arial" panose="020B0604020202020204" pitchFamily="34" charset="0"/>
              <a:cs typeface="Arial" panose="020B0604020202020204" pitchFamily="34" charset="0"/>
            </a:endParaRPr>
          </a:p>
        </p:txBody>
      </p:sp>
      <p:sp>
        <p:nvSpPr>
          <p:cNvPr id="6" name="Content Placeholder 2"/>
          <p:cNvSpPr>
            <a:spLocks noGrp="1"/>
          </p:cNvSpPr>
          <p:nvPr>
            <p:ph idx="1"/>
          </p:nvPr>
        </p:nvSpPr>
        <p:spPr>
          <a:xfrm>
            <a:off x="536897" y="2149340"/>
            <a:ext cx="8206895" cy="3569541"/>
          </a:xfrm>
        </p:spPr>
        <p:txBody>
          <a:bodyPr>
            <a:noAutofit/>
          </a:bodyPr>
          <a:lstStyle/>
          <a:p>
            <a:pPr marL="0" indent="0">
              <a:spcBef>
                <a:spcPts val="900"/>
              </a:spcBef>
              <a:buNone/>
            </a:pPr>
            <a:endParaRPr lang="en-US" sz="1800" dirty="0">
              <a:latin typeface="Arial" panose="020B0604020202020204" pitchFamily="34" charset="0"/>
              <a:cs typeface="Arial" panose="020B0604020202020204" pitchFamily="34" charset="0"/>
            </a:endParaRPr>
          </a:p>
          <a:p>
            <a:pPr>
              <a:spcBef>
                <a:spcPts val="900"/>
              </a:spcBef>
            </a:pPr>
            <a:r>
              <a:rPr lang="en-US" sz="1800" dirty="0">
                <a:latin typeface="Arial" panose="020B0604020202020204" pitchFamily="34" charset="0"/>
                <a:cs typeface="Arial" panose="020B0604020202020204" pitchFamily="34" charset="0"/>
              </a:rPr>
              <a:t>Providers can be licensed or certified by more than one state agency (DOH, OMH or OASAS)</a:t>
            </a:r>
          </a:p>
          <a:p>
            <a:pPr>
              <a:spcBef>
                <a:spcPts val="900"/>
              </a:spcBef>
            </a:pPr>
            <a:r>
              <a:rPr lang="en-US" sz="1800" dirty="0">
                <a:latin typeface="Arial" panose="020B0604020202020204" pitchFamily="34" charset="0"/>
                <a:cs typeface="Arial" panose="020B0604020202020204" pitchFamily="34" charset="0"/>
              </a:rPr>
              <a:t>Providers that are licensed or certified by more than one state agency are able to add services for which they are licensed or certified at one of their other sites through an expedited process without having to obtain a license or certification for the additional site (10 NYCRR Part 404; 14 NYCRR Part 599-1 and 14 NYCRR Part 825, which went into effect on January 1, 2015).</a:t>
            </a:r>
          </a:p>
          <a:p>
            <a:pPr>
              <a:spcBef>
                <a:spcPts val="900"/>
              </a:spcBef>
            </a:pPr>
            <a:r>
              <a:rPr lang="en-US" sz="1800" dirty="0">
                <a:latin typeface="Arial" panose="020B0604020202020204" pitchFamily="34" charset="0"/>
                <a:cs typeface="Arial" panose="020B0604020202020204" pitchFamily="34" charset="0"/>
              </a:rPr>
              <a:t>Providers licensed by OMH or certified by OASAS are able to integrate mental health and substance use disorder services pursuant to requirements of the two state agencies.  </a:t>
            </a:r>
          </a:p>
          <a:p>
            <a:pPr>
              <a:spcBef>
                <a:spcPts val="900"/>
              </a:spcBef>
            </a:pPr>
            <a:r>
              <a:rPr lang="en-US" sz="1800" dirty="0">
                <a:latin typeface="Arial" panose="020B0604020202020204" pitchFamily="34" charset="0"/>
                <a:cs typeface="Arial" panose="020B0604020202020204" pitchFamily="34" charset="0"/>
              </a:rPr>
              <a:t>Providers may integrate services under existing Licensure Thresholds.</a:t>
            </a:r>
          </a:p>
          <a:p>
            <a:pPr marL="0" indent="0">
              <a:buNone/>
            </a:pPr>
            <a:endParaRPr lang="en-US" sz="1800" b="1" dirty="0">
              <a:latin typeface="Arial" panose="020B0604020202020204" pitchFamily="34" charset="0"/>
              <a:cs typeface="Arial" panose="020B0604020202020204" pitchFamily="34" charset="0"/>
            </a:endParaRPr>
          </a:p>
        </p:txBody>
      </p:sp>
      <p:sp>
        <p:nvSpPr>
          <p:cNvPr id="8" name="TextBox 7"/>
          <p:cNvSpPr txBox="1"/>
          <p:nvPr/>
        </p:nvSpPr>
        <p:spPr>
          <a:xfrm>
            <a:off x="135653" y="1010398"/>
            <a:ext cx="8847574"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January 2015							              		                                                      </a:t>
            </a:r>
          </a:p>
        </p:txBody>
      </p:sp>
      <p:pic>
        <p:nvPicPr>
          <p:cNvPr id="10" name="Picture 9" descr="NYS_DOH_MedicaidRedesign_purpl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68553" y="5613164"/>
            <a:ext cx="1970639" cy="310109"/>
          </a:xfrm>
          <a:prstGeom prst="rect">
            <a:avLst/>
          </a:prstGeom>
        </p:spPr>
      </p:pic>
    </p:spTree>
    <p:extLst>
      <p:ext uri="{BB962C8B-B14F-4D97-AF65-F5344CB8AC3E}">
        <p14:creationId xmlns:p14="http://schemas.microsoft.com/office/powerpoint/2010/main" val="28251077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211016"/>
            <a:ext cx="9144000" cy="434355"/>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2B800"/>
              </a:solidFill>
            </a:endParaRPr>
          </a:p>
        </p:txBody>
      </p:sp>
      <p:sp>
        <p:nvSpPr>
          <p:cNvPr id="13" name="Rectangle 12"/>
          <p:cNvSpPr/>
          <p:nvPr/>
        </p:nvSpPr>
        <p:spPr>
          <a:xfrm>
            <a:off x="-1" y="-2687"/>
            <a:ext cx="9144000" cy="213703"/>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a:p>
        </p:txBody>
      </p:sp>
      <p:sp>
        <p:nvSpPr>
          <p:cNvPr id="14" name="TextBox 13"/>
          <p:cNvSpPr txBox="1"/>
          <p:nvPr/>
        </p:nvSpPr>
        <p:spPr>
          <a:xfrm>
            <a:off x="-1" y="279949"/>
            <a:ext cx="9143999" cy="388765"/>
          </a:xfrm>
          <a:prstGeom prst="rect">
            <a:avLst/>
          </a:prstGeom>
          <a:noFill/>
        </p:spPr>
        <p:txBody>
          <a:bodyPr wrap="square" rtlCol="0">
            <a:noAutofit/>
          </a:bodyPr>
          <a:lstStyle/>
          <a:p>
            <a:r>
              <a:rPr lang="en-US" sz="1050" b="1" i="1" dirty="0" smtClean="0">
                <a:solidFill>
                  <a:schemeClr val="bg1"/>
                </a:solidFill>
                <a:latin typeface="Arial" panose="020B0604020202020204" pitchFamily="34" charset="0"/>
                <a:cs typeface="Arial" panose="020B0604020202020204" pitchFamily="34" charset="0"/>
              </a:rPr>
              <a:t>January 16</a:t>
            </a:r>
            <a:r>
              <a:rPr lang="en-US" sz="1050" b="1" i="1" baseline="30000" dirty="0" smtClean="0">
                <a:solidFill>
                  <a:schemeClr val="bg1"/>
                </a:solidFill>
                <a:latin typeface="Arial" panose="020B0604020202020204" pitchFamily="34" charset="0"/>
                <a:cs typeface="Arial" panose="020B0604020202020204" pitchFamily="34" charset="0"/>
              </a:rPr>
              <a:t>th</a:t>
            </a:r>
            <a:r>
              <a:rPr lang="en-US" sz="1050" b="1" i="1" dirty="0" smtClean="0">
                <a:solidFill>
                  <a:schemeClr val="bg1"/>
                </a:solidFill>
                <a:latin typeface="Arial" panose="020B0604020202020204" pitchFamily="34" charset="0"/>
                <a:cs typeface="Arial" panose="020B0604020202020204" pitchFamily="34" charset="0"/>
              </a:rPr>
              <a:t> 2015</a:t>
            </a:r>
            <a:r>
              <a:rPr lang="en-US" sz="1050" b="1" i="1" dirty="0">
                <a:solidFill>
                  <a:schemeClr val="bg1"/>
                </a:solidFill>
                <a:latin typeface="Arial" panose="020B0604020202020204" pitchFamily="34" charset="0"/>
                <a:cs typeface="Arial" panose="020B0604020202020204" pitchFamily="34" charset="0"/>
              </a:rPr>
              <a:t>							</a:t>
            </a:r>
          </a:p>
        </p:txBody>
      </p:sp>
      <p:sp>
        <p:nvSpPr>
          <p:cNvPr id="24" name="Text Placeholder 8"/>
          <p:cNvSpPr txBox="1">
            <a:spLocks/>
          </p:cNvSpPr>
          <p:nvPr/>
        </p:nvSpPr>
        <p:spPr>
          <a:xfrm>
            <a:off x="108969" y="722437"/>
            <a:ext cx="8904724" cy="684793"/>
          </a:xfrm>
          <a:prstGeom prst="rect">
            <a:avLst/>
          </a:prstGeom>
          <a:noFill/>
          <a:ln w="6350">
            <a:noFill/>
          </a:ln>
        </p:spPr>
        <p:txBody>
          <a:bodyPr vert="horz" lIns="0" tIns="0" rIns="0" bIns="0" rtlCol="0" anchor="t"/>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762000" fontAlgn="base">
              <a:spcBef>
                <a:spcPct val="40000"/>
              </a:spcBef>
              <a:spcAft>
                <a:spcPct val="0"/>
              </a:spcAft>
            </a:pPr>
            <a:r>
              <a:rPr lang="en-US" sz="2000" b="1" dirty="0" smtClean="0">
                <a:solidFill>
                  <a:schemeClr val="accent4"/>
                </a:solidFill>
                <a:latin typeface="Arial"/>
                <a:cs typeface="Arial" pitchFamily="34" charset="0"/>
              </a:rPr>
              <a:t>Conceptual Overview of the Implementation Plan Process</a:t>
            </a:r>
            <a:endParaRPr lang="en-US" sz="2000" b="1" dirty="0">
              <a:solidFill>
                <a:schemeClr val="accent4"/>
              </a:solidFill>
              <a:latin typeface="Arial"/>
              <a:cs typeface="Arial" pitchFamily="34" charset="0"/>
            </a:endParaRPr>
          </a:p>
          <a:p>
            <a:pPr marL="0" lvl="1">
              <a:spcBef>
                <a:spcPts val="300"/>
              </a:spcBef>
              <a:defRPr/>
            </a:pPr>
            <a:r>
              <a:rPr lang="en-US" sz="2000" i="1" dirty="0">
                <a:solidFill>
                  <a:srgbClr val="503278"/>
                </a:solidFill>
                <a:latin typeface="Arial"/>
                <a:cs typeface="Arial" pitchFamily="34" charset="0"/>
              </a:rPr>
              <a:t>The role of the implementation plan</a:t>
            </a:r>
          </a:p>
        </p:txBody>
      </p:sp>
      <p:pic>
        <p:nvPicPr>
          <p:cNvPr id="68" name="Picture 67" descr="NYS_DOH_MedicaidRedesign_purpl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79596" y="6373664"/>
            <a:ext cx="2627518" cy="413479"/>
          </a:xfrm>
          <a:prstGeom prst="rect">
            <a:avLst/>
          </a:prstGeom>
        </p:spPr>
      </p:pic>
      <p:sp>
        <p:nvSpPr>
          <p:cNvPr id="36" name="Text Placeholder 2"/>
          <p:cNvSpPr txBox="1">
            <a:spLocks/>
          </p:cNvSpPr>
          <p:nvPr/>
        </p:nvSpPr>
        <p:spPr>
          <a:xfrm>
            <a:off x="287388" y="1613202"/>
            <a:ext cx="8726305" cy="4691804"/>
          </a:xfrm>
          <a:prstGeom prst="rect">
            <a:avLst/>
          </a:prstGeom>
        </p:spPr>
        <p:txBody>
          <a:bodyPr vert="horz" lIns="91440" tIns="45720" rIns="91440" bIns="45720" rtlCol="0" anchor="t"/>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ts val="600"/>
              </a:spcBef>
              <a:spcAft>
                <a:spcPts val="600"/>
              </a:spcAft>
            </a:pPr>
            <a:r>
              <a:rPr lang="en-US" sz="2000" dirty="0" smtClean="0">
                <a:solidFill>
                  <a:schemeClr val="tx1"/>
                </a:solidFill>
                <a:latin typeface="Arial" panose="020B0604020202020204" pitchFamily="34" charset="0"/>
                <a:cs typeface="Arial" panose="020B0604020202020204" pitchFamily="34" charset="0"/>
              </a:rPr>
              <a:t>The implementation plan process will:</a:t>
            </a:r>
          </a:p>
          <a:p>
            <a:pPr marL="914400" indent="-342900">
              <a:spcBef>
                <a:spcPts val="3600"/>
              </a:spcBef>
              <a:spcAft>
                <a:spcPts val="600"/>
              </a:spcAft>
              <a:buFontTx/>
              <a:buAutoNum type="arabicPeriod"/>
            </a:pPr>
            <a:r>
              <a:rPr lang="en-US" sz="1800" dirty="0" smtClean="0">
                <a:solidFill>
                  <a:schemeClr val="tx1"/>
                </a:solidFill>
                <a:latin typeface="Arial" panose="020B0604020202020204" pitchFamily="34" charset="0"/>
                <a:cs typeface="Arial" panose="020B0604020202020204" pitchFamily="34" charset="0"/>
              </a:rPr>
              <a:t>Define the structure and content for the quarterly reports</a:t>
            </a:r>
          </a:p>
          <a:p>
            <a:pPr marL="914400" indent="-342900">
              <a:spcBef>
                <a:spcPts val="3600"/>
              </a:spcBef>
              <a:spcAft>
                <a:spcPts val="600"/>
              </a:spcAft>
              <a:buFontTx/>
              <a:buAutoNum type="arabicPeriod"/>
            </a:pPr>
            <a:r>
              <a:rPr lang="en-US" sz="1800" dirty="0" smtClean="0">
                <a:solidFill>
                  <a:schemeClr val="tx1"/>
                </a:solidFill>
                <a:latin typeface="Arial" panose="020B0604020202020204" pitchFamily="34" charset="0"/>
                <a:cs typeface="Arial" panose="020B0604020202020204" pitchFamily="34" charset="0"/>
              </a:rPr>
              <a:t>Collect the baseline information that the IA will need for ongoing monitoring and scoring of Domain 1 measures</a:t>
            </a:r>
          </a:p>
          <a:p>
            <a:pPr marL="914400" indent="-342900">
              <a:spcBef>
                <a:spcPts val="3600"/>
              </a:spcBef>
              <a:spcAft>
                <a:spcPts val="600"/>
              </a:spcAft>
              <a:buFontTx/>
              <a:buAutoNum type="arabicPeriod"/>
            </a:pPr>
            <a:r>
              <a:rPr lang="en-US" sz="1800" dirty="0" smtClean="0">
                <a:solidFill>
                  <a:schemeClr val="tx1"/>
                </a:solidFill>
                <a:latin typeface="Arial" panose="020B0604020202020204" pitchFamily="34" charset="0"/>
                <a:cs typeface="Arial" panose="020B0604020202020204" pitchFamily="34" charset="0"/>
              </a:rPr>
              <a:t>Set out key milestones in each organizational area to give DOH and the IA insight into the implementation timelines of various initiatives across PPSs</a:t>
            </a:r>
            <a:endParaRPr lang="en-US" sz="1800" dirty="0">
              <a:solidFill>
                <a:schemeClr val="tx1"/>
              </a:solidFill>
              <a:latin typeface="Arial" panose="020B0604020202020204" pitchFamily="34" charset="0"/>
              <a:cs typeface="Arial" panose="020B0604020202020204" pitchFamily="34" charset="0"/>
            </a:endParaRPr>
          </a:p>
        </p:txBody>
      </p:sp>
      <p:grpSp>
        <p:nvGrpSpPr>
          <p:cNvPr id="37" name="Group 36"/>
          <p:cNvGrpSpPr/>
          <p:nvPr/>
        </p:nvGrpSpPr>
        <p:grpSpPr>
          <a:xfrm>
            <a:off x="812038" y="4192486"/>
            <a:ext cx="407418" cy="439544"/>
            <a:chOff x="3250182" y="3429000"/>
            <a:chExt cx="407418" cy="439544"/>
          </a:xfrm>
        </p:grpSpPr>
        <p:sp>
          <p:nvSpPr>
            <p:cNvPr id="38" name="Oval 37"/>
            <p:cNvSpPr/>
            <p:nvPr/>
          </p:nvSpPr>
          <p:spPr>
            <a:xfrm>
              <a:off x="3250182" y="3487544"/>
              <a:ext cx="381000" cy="381000"/>
            </a:xfrm>
            <a:prstGeom prst="ellipse">
              <a:avLst/>
            </a:prstGeom>
            <a:solidFill>
              <a:srgbClr val="E5EAF3"/>
            </a:solidFill>
            <a:ln>
              <a:solidFill>
                <a:srgbClr val="8099C6"/>
              </a:solid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US" b="1" i="1" dirty="0"/>
            </a:p>
          </p:txBody>
        </p:sp>
        <p:sp>
          <p:nvSpPr>
            <p:cNvPr id="39" name="Oval 38"/>
            <p:cNvSpPr/>
            <p:nvPr/>
          </p:nvSpPr>
          <p:spPr>
            <a:xfrm>
              <a:off x="3276600" y="3429000"/>
              <a:ext cx="381000" cy="3810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54000" tIns="54000" rIns="54000" bIns="54000" rtlCol="0" anchor="ctr" anchorCtr="1"/>
            <a:lstStyle/>
            <a:p>
              <a:pPr algn="ctr"/>
              <a:r>
                <a:rPr lang="en-US" sz="3600" b="1" i="1" dirty="0" smtClean="0">
                  <a:solidFill>
                    <a:schemeClr val="accent4">
                      <a:lumMod val="50000"/>
                    </a:schemeClr>
                  </a:solidFill>
                </a:rPr>
                <a:t>3</a:t>
              </a:r>
              <a:endParaRPr lang="en-US" sz="3600" b="1" i="1" dirty="0">
                <a:solidFill>
                  <a:schemeClr val="accent4">
                    <a:lumMod val="50000"/>
                  </a:schemeClr>
                </a:solidFill>
              </a:endParaRPr>
            </a:p>
          </p:txBody>
        </p:sp>
      </p:grpSp>
      <p:grpSp>
        <p:nvGrpSpPr>
          <p:cNvPr id="40" name="Group 39"/>
          <p:cNvGrpSpPr/>
          <p:nvPr/>
        </p:nvGrpSpPr>
        <p:grpSpPr>
          <a:xfrm>
            <a:off x="812038" y="3116168"/>
            <a:ext cx="407418" cy="439544"/>
            <a:chOff x="3250182" y="3429000"/>
            <a:chExt cx="407418" cy="439544"/>
          </a:xfrm>
        </p:grpSpPr>
        <p:sp>
          <p:nvSpPr>
            <p:cNvPr id="41" name="Oval 40"/>
            <p:cNvSpPr/>
            <p:nvPr/>
          </p:nvSpPr>
          <p:spPr>
            <a:xfrm>
              <a:off x="3250182" y="3487544"/>
              <a:ext cx="381000" cy="381000"/>
            </a:xfrm>
            <a:prstGeom prst="ellipse">
              <a:avLst/>
            </a:prstGeom>
            <a:solidFill>
              <a:srgbClr val="BFCCE3"/>
            </a:solidFill>
            <a:ln>
              <a:solidFill>
                <a:srgbClr val="8099C6"/>
              </a:solid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US" b="1" i="1" dirty="0"/>
            </a:p>
          </p:txBody>
        </p:sp>
        <p:sp>
          <p:nvSpPr>
            <p:cNvPr id="42" name="Oval 41"/>
            <p:cNvSpPr/>
            <p:nvPr/>
          </p:nvSpPr>
          <p:spPr>
            <a:xfrm>
              <a:off x="3276600" y="3429000"/>
              <a:ext cx="381000" cy="3810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54000" tIns="54000" rIns="54000" bIns="54000" rtlCol="0" anchor="ctr" anchorCtr="1"/>
            <a:lstStyle/>
            <a:p>
              <a:pPr algn="ctr"/>
              <a:r>
                <a:rPr lang="en-US" sz="3600" b="1" i="1" dirty="0" smtClean="0">
                  <a:solidFill>
                    <a:schemeClr val="accent4">
                      <a:lumMod val="50000"/>
                    </a:schemeClr>
                  </a:solidFill>
                </a:rPr>
                <a:t>2</a:t>
              </a:r>
              <a:endParaRPr lang="en-US" sz="3600" b="1" i="1" dirty="0">
                <a:solidFill>
                  <a:schemeClr val="accent4">
                    <a:lumMod val="50000"/>
                  </a:schemeClr>
                </a:solidFill>
              </a:endParaRPr>
            </a:p>
          </p:txBody>
        </p:sp>
      </p:grpSp>
      <p:grpSp>
        <p:nvGrpSpPr>
          <p:cNvPr id="69" name="Group 68"/>
          <p:cNvGrpSpPr/>
          <p:nvPr/>
        </p:nvGrpSpPr>
        <p:grpSpPr>
          <a:xfrm>
            <a:off x="812038" y="2301201"/>
            <a:ext cx="407418" cy="439544"/>
            <a:chOff x="3250182" y="3429000"/>
            <a:chExt cx="407418" cy="439544"/>
          </a:xfrm>
        </p:grpSpPr>
        <p:sp>
          <p:nvSpPr>
            <p:cNvPr id="70" name="Oval 69"/>
            <p:cNvSpPr/>
            <p:nvPr/>
          </p:nvSpPr>
          <p:spPr>
            <a:xfrm>
              <a:off x="3250182" y="3487544"/>
              <a:ext cx="381000" cy="381000"/>
            </a:xfrm>
            <a:prstGeom prst="ellipse">
              <a:avLst/>
            </a:prstGeom>
            <a:solidFill>
              <a:srgbClr val="8099C6"/>
            </a:solidFill>
            <a:ln>
              <a:solidFill>
                <a:srgbClr val="E5EAF3"/>
              </a:solid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US" b="1" i="1" dirty="0"/>
            </a:p>
          </p:txBody>
        </p:sp>
        <p:sp>
          <p:nvSpPr>
            <p:cNvPr id="71" name="Oval 70"/>
            <p:cNvSpPr/>
            <p:nvPr/>
          </p:nvSpPr>
          <p:spPr>
            <a:xfrm>
              <a:off x="3276600" y="3429000"/>
              <a:ext cx="381000" cy="3810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54000" tIns="54000" rIns="54000" bIns="54000" rtlCol="0" anchor="ctr" anchorCtr="1"/>
            <a:lstStyle/>
            <a:p>
              <a:pPr algn="ctr"/>
              <a:r>
                <a:rPr lang="en-US" sz="3600" b="1" i="1" dirty="0" smtClean="0">
                  <a:solidFill>
                    <a:schemeClr val="accent4">
                      <a:lumMod val="50000"/>
                    </a:schemeClr>
                  </a:solidFill>
                </a:rPr>
                <a:t>1</a:t>
              </a:r>
              <a:endParaRPr lang="en-US" sz="3600" b="1" i="1" dirty="0">
                <a:solidFill>
                  <a:schemeClr val="accent4">
                    <a:lumMod val="50000"/>
                  </a:schemeClr>
                </a:solidFill>
              </a:endParaRPr>
            </a:p>
          </p:txBody>
        </p:sp>
      </p:grpSp>
      <p:sp>
        <p:nvSpPr>
          <p:cNvPr id="2" name="Slide Number Placeholder 1"/>
          <p:cNvSpPr>
            <a:spLocks noGrp="1"/>
          </p:cNvSpPr>
          <p:nvPr>
            <p:ph type="sldNum" sz="quarter" idx="12"/>
          </p:nvPr>
        </p:nvSpPr>
        <p:spPr/>
        <p:txBody>
          <a:bodyPr/>
          <a:lstStyle/>
          <a:p>
            <a:fld id="{03768EE8-2548-4B81-96CA-2A79AF6555F1}" type="slidenum">
              <a:rPr lang="en-US" smtClean="0"/>
              <a:t>5</a:t>
            </a:fld>
            <a:endParaRPr lang="en-US"/>
          </a:p>
        </p:txBody>
      </p:sp>
    </p:spTree>
    <p:extLst>
      <p:ext uri="{BB962C8B-B14F-4D97-AF65-F5344CB8AC3E}">
        <p14:creationId xmlns:p14="http://schemas.microsoft.com/office/powerpoint/2010/main" val="400851126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974325"/>
            <a:ext cx="9144000" cy="292239"/>
          </a:xfrm>
          <a:prstGeom prst="rect">
            <a:avLst/>
          </a:prstGeom>
          <a:solidFill>
            <a:srgbClr val="5A33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2B800"/>
              </a:solidFill>
            </a:endParaRPr>
          </a:p>
        </p:txBody>
      </p:sp>
      <p:sp>
        <p:nvSpPr>
          <p:cNvPr id="5" name="Rectangle 4"/>
          <p:cNvSpPr/>
          <p:nvPr/>
        </p:nvSpPr>
        <p:spPr>
          <a:xfrm>
            <a:off x="0" y="857262"/>
            <a:ext cx="9144000" cy="113044"/>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a:p>
        </p:txBody>
      </p:sp>
      <p:sp>
        <p:nvSpPr>
          <p:cNvPr id="7" name="Title 7"/>
          <p:cNvSpPr>
            <a:spLocks noGrp="1"/>
          </p:cNvSpPr>
          <p:nvPr>
            <p:ph type="title"/>
          </p:nvPr>
        </p:nvSpPr>
        <p:spPr>
          <a:xfrm>
            <a:off x="476283" y="1487254"/>
            <a:ext cx="8267509" cy="1076486"/>
          </a:xfrm>
        </p:spPr>
        <p:txBody>
          <a:bodyPr>
            <a:normAutofit fontScale="90000"/>
          </a:bodyPr>
          <a:lstStyle/>
          <a:p>
            <a:pPr algn="ctr"/>
            <a:r>
              <a:rPr lang="en-US" sz="3000" b="1" dirty="0">
                <a:solidFill>
                  <a:srgbClr val="5A336F"/>
                </a:solidFill>
                <a:latin typeface="Arial" panose="020B0604020202020204" pitchFamily="34" charset="0"/>
                <a:cs typeface="Arial" panose="020B0604020202020204" pitchFamily="34" charset="0"/>
              </a:rPr>
              <a:t>Current Licensure Thresholds</a:t>
            </a:r>
            <a:r>
              <a:rPr lang="en-US" b="1" dirty="0" smtClean="0">
                <a:solidFill>
                  <a:srgbClr val="5A336F"/>
                </a:solidFill>
                <a:latin typeface="Arial" panose="020B0604020202020204" pitchFamily="34" charset="0"/>
                <a:cs typeface="Arial" panose="020B0604020202020204" pitchFamily="34" charset="0"/>
              </a:rPr>
              <a:t/>
            </a:r>
            <a:br>
              <a:rPr lang="en-US" b="1" dirty="0" smtClean="0">
                <a:solidFill>
                  <a:srgbClr val="5A336F"/>
                </a:solidFill>
                <a:latin typeface="Arial" panose="020B0604020202020204" pitchFamily="34" charset="0"/>
                <a:cs typeface="Arial" panose="020B0604020202020204" pitchFamily="34" charset="0"/>
              </a:rPr>
            </a:br>
            <a:endParaRPr lang="en-US" b="1" dirty="0">
              <a:solidFill>
                <a:srgbClr val="5A336F"/>
              </a:solidFill>
              <a:latin typeface="Arial" panose="020B0604020202020204" pitchFamily="34" charset="0"/>
              <a:cs typeface="Arial" panose="020B0604020202020204" pitchFamily="34" charset="0"/>
            </a:endParaRPr>
          </a:p>
        </p:txBody>
      </p:sp>
      <p:sp>
        <p:nvSpPr>
          <p:cNvPr id="6" name="Content Placeholder 2"/>
          <p:cNvSpPr>
            <a:spLocks noGrp="1"/>
          </p:cNvSpPr>
          <p:nvPr>
            <p:ph idx="1"/>
          </p:nvPr>
        </p:nvSpPr>
        <p:spPr>
          <a:xfrm>
            <a:off x="550572" y="1564143"/>
            <a:ext cx="8193220" cy="3751442"/>
          </a:xfrm>
        </p:spPr>
        <p:txBody>
          <a:bodyPr>
            <a:noAutofit/>
          </a:bodyPr>
          <a:lstStyle/>
          <a:p>
            <a:pPr marL="0" indent="0">
              <a:buNone/>
            </a:pPr>
            <a:endParaRPr lang="en-US" sz="1800" dirty="0" smtClean="0">
              <a:latin typeface="Arial" panose="020B060402020202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a:p>
            <a:pPr marL="0" indent="0">
              <a:spcBef>
                <a:spcPts val="900"/>
              </a:spcBef>
              <a:buNone/>
            </a:pPr>
            <a:r>
              <a:rPr lang="en-US" sz="1800" dirty="0">
                <a:latin typeface="Arial" panose="020B0604020202020204" pitchFamily="34" charset="0"/>
                <a:cs typeface="Arial" panose="020B0604020202020204" pitchFamily="34" charset="0"/>
              </a:rPr>
              <a:t>Licensure Thresholds apply to outpatient providers:</a:t>
            </a:r>
          </a:p>
          <a:p>
            <a:pPr>
              <a:spcBef>
                <a:spcPts val="900"/>
              </a:spcBef>
            </a:pPr>
            <a:r>
              <a:rPr lang="en-US" sz="1500" dirty="0">
                <a:latin typeface="Arial" panose="020B0604020202020204" pitchFamily="34" charset="0"/>
                <a:cs typeface="Arial" panose="020B0604020202020204" pitchFamily="34" charset="0"/>
              </a:rPr>
              <a:t>licensed under PHL Article 28 as a diagnostic and treatment center, extension clinics or general hospital outpatient programs (a distinct part or unit within a general hospital through which outpatient services, other than hospital-based ambulatory surgery services are provided) </a:t>
            </a:r>
          </a:p>
          <a:p>
            <a:pPr>
              <a:spcBef>
                <a:spcPts val="900"/>
              </a:spcBef>
            </a:pPr>
            <a:r>
              <a:rPr lang="en-US" sz="1500" dirty="0">
                <a:latin typeface="Arial" panose="020B0604020202020204" pitchFamily="34" charset="0"/>
                <a:cs typeface="Arial" panose="020B0604020202020204" pitchFamily="34" charset="0"/>
              </a:rPr>
              <a:t>licensed under MHL Article 31 as clinic treatment programs</a:t>
            </a:r>
          </a:p>
          <a:p>
            <a:pPr>
              <a:spcBef>
                <a:spcPts val="900"/>
              </a:spcBef>
            </a:pPr>
            <a:r>
              <a:rPr lang="en-US" sz="1500" dirty="0">
                <a:latin typeface="Arial" panose="020B0604020202020204" pitchFamily="34" charset="0"/>
                <a:cs typeface="Arial" panose="020B0604020202020204" pitchFamily="34" charset="0"/>
              </a:rPr>
              <a:t>licensed under MHL Article 32 to provide substance use disorder outpatient services</a:t>
            </a:r>
          </a:p>
          <a:p>
            <a:pPr marL="0" indent="0">
              <a:buNone/>
            </a:pPr>
            <a:endParaRPr lang="en-US" sz="1800" dirty="0"/>
          </a:p>
          <a:p>
            <a:pPr lvl="0"/>
            <a:endParaRPr lang="en-US" sz="1800" dirty="0">
              <a:latin typeface="Arial" panose="020B0604020202020204" pitchFamily="34" charset="0"/>
              <a:cs typeface="Arial" panose="020B0604020202020204" pitchFamily="34" charset="0"/>
            </a:endParaRPr>
          </a:p>
          <a:p>
            <a:pPr marL="0" indent="0">
              <a:buNone/>
            </a:pPr>
            <a:endParaRPr lang="en-US" sz="1800" b="1" dirty="0">
              <a:latin typeface="Arial" panose="020B0604020202020204" pitchFamily="34" charset="0"/>
              <a:cs typeface="Arial" panose="020B0604020202020204" pitchFamily="34" charset="0"/>
            </a:endParaRPr>
          </a:p>
        </p:txBody>
      </p:sp>
      <p:sp>
        <p:nvSpPr>
          <p:cNvPr id="8" name="TextBox 7"/>
          <p:cNvSpPr txBox="1"/>
          <p:nvPr/>
        </p:nvSpPr>
        <p:spPr>
          <a:xfrm>
            <a:off x="135653" y="1010398"/>
            <a:ext cx="8847574"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January 2015							              		</a:t>
            </a:r>
          </a:p>
        </p:txBody>
      </p:sp>
      <p:pic>
        <p:nvPicPr>
          <p:cNvPr id="10" name="Picture 9" descr="NYS_DOH_MedicaidRedesign_purpl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68553" y="5613164"/>
            <a:ext cx="1970639" cy="310109"/>
          </a:xfrm>
          <a:prstGeom prst="rect">
            <a:avLst/>
          </a:prstGeom>
        </p:spPr>
      </p:pic>
    </p:spTree>
    <p:extLst>
      <p:ext uri="{BB962C8B-B14F-4D97-AF65-F5344CB8AC3E}">
        <p14:creationId xmlns:p14="http://schemas.microsoft.com/office/powerpoint/2010/main" val="82442595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974325"/>
            <a:ext cx="9144000" cy="292239"/>
          </a:xfrm>
          <a:prstGeom prst="rect">
            <a:avLst/>
          </a:prstGeom>
          <a:solidFill>
            <a:srgbClr val="5A33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2B800"/>
              </a:solidFill>
            </a:endParaRPr>
          </a:p>
        </p:txBody>
      </p:sp>
      <p:sp>
        <p:nvSpPr>
          <p:cNvPr id="5" name="Rectangle 4"/>
          <p:cNvSpPr/>
          <p:nvPr/>
        </p:nvSpPr>
        <p:spPr>
          <a:xfrm>
            <a:off x="0" y="857262"/>
            <a:ext cx="9144000" cy="113044"/>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a:p>
        </p:txBody>
      </p:sp>
      <p:sp>
        <p:nvSpPr>
          <p:cNvPr id="7" name="Title 7"/>
          <p:cNvSpPr>
            <a:spLocks noGrp="1"/>
          </p:cNvSpPr>
          <p:nvPr>
            <p:ph type="title"/>
          </p:nvPr>
        </p:nvSpPr>
        <p:spPr>
          <a:xfrm>
            <a:off x="438246" y="1528876"/>
            <a:ext cx="8267509" cy="1076486"/>
          </a:xfrm>
        </p:spPr>
        <p:txBody>
          <a:bodyPr>
            <a:normAutofit fontScale="90000"/>
          </a:bodyPr>
          <a:lstStyle/>
          <a:p>
            <a:pPr algn="ctr"/>
            <a:r>
              <a:rPr lang="en-US" sz="3000" b="1" dirty="0">
                <a:solidFill>
                  <a:srgbClr val="5A336F"/>
                </a:solidFill>
                <a:latin typeface="Arial" panose="020B0604020202020204" pitchFamily="34" charset="0"/>
                <a:cs typeface="Arial" panose="020B0604020202020204" pitchFamily="34" charset="0"/>
              </a:rPr>
              <a:t>Current Licensure Thresholds</a:t>
            </a:r>
            <a:r>
              <a:rPr lang="en-US" b="1" dirty="0" smtClean="0">
                <a:solidFill>
                  <a:srgbClr val="5A336F"/>
                </a:solidFill>
                <a:latin typeface="Arial" panose="020B0604020202020204" pitchFamily="34" charset="0"/>
                <a:cs typeface="Arial" panose="020B0604020202020204" pitchFamily="34" charset="0"/>
              </a:rPr>
              <a:t/>
            </a:r>
            <a:br>
              <a:rPr lang="en-US" b="1" dirty="0" smtClean="0">
                <a:solidFill>
                  <a:srgbClr val="5A336F"/>
                </a:solidFill>
                <a:latin typeface="Arial" panose="020B0604020202020204" pitchFamily="34" charset="0"/>
                <a:cs typeface="Arial" panose="020B0604020202020204" pitchFamily="34" charset="0"/>
              </a:rPr>
            </a:br>
            <a:endParaRPr lang="en-US" b="1" dirty="0">
              <a:solidFill>
                <a:srgbClr val="5A336F"/>
              </a:solidFill>
              <a:latin typeface="Arial" panose="020B0604020202020204" pitchFamily="34" charset="0"/>
              <a:cs typeface="Arial" panose="020B0604020202020204" pitchFamily="34" charset="0"/>
            </a:endParaRPr>
          </a:p>
        </p:txBody>
      </p:sp>
      <p:sp>
        <p:nvSpPr>
          <p:cNvPr id="6" name="Content Placeholder 2"/>
          <p:cNvSpPr>
            <a:spLocks noGrp="1"/>
          </p:cNvSpPr>
          <p:nvPr>
            <p:ph idx="1"/>
          </p:nvPr>
        </p:nvSpPr>
        <p:spPr>
          <a:xfrm>
            <a:off x="502375" y="1826393"/>
            <a:ext cx="8206895" cy="3569541"/>
          </a:xfrm>
        </p:spPr>
        <p:txBody>
          <a:bodyPr>
            <a:noAutofit/>
          </a:bodyPr>
          <a:lstStyle/>
          <a:p>
            <a:endParaRPr lang="en-US" sz="1800" dirty="0">
              <a:latin typeface="Arial" panose="020B0604020202020204" pitchFamily="34" charset="0"/>
              <a:cs typeface="Arial" panose="020B0604020202020204" pitchFamily="34" charset="0"/>
            </a:endParaRPr>
          </a:p>
          <a:p>
            <a:pPr>
              <a:spcBef>
                <a:spcPts val="900"/>
              </a:spcBef>
            </a:pPr>
            <a:r>
              <a:rPr lang="en-US" sz="1800" dirty="0">
                <a:latin typeface="Arial" panose="020B0604020202020204" pitchFamily="34" charset="0"/>
                <a:cs typeface="Arial" panose="020B0604020202020204" pitchFamily="34" charset="0"/>
              </a:rPr>
              <a:t>An outpatient provider licensed under PHL Article 28 that has more than 2,000 total visits per year must be licensed under Article 31 of the Mental Hygiene Law (MHL) by OMH if it has </a:t>
            </a:r>
            <a:r>
              <a:rPr lang="en-US" sz="1800" b="1" dirty="0">
                <a:latin typeface="Arial" panose="020B0604020202020204" pitchFamily="34" charset="0"/>
                <a:cs typeface="Arial" panose="020B0604020202020204" pitchFamily="34" charset="0"/>
              </a:rPr>
              <a:t>more than</a:t>
            </a:r>
            <a:r>
              <a:rPr lang="en-US" sz="1800" dirty="0">
                <a:latin typeface="Arial" panose="020B0604020202020204" pitchFamily="34" charset="0"/>
                <a:cs typeface="Arial" panose="020B0604020202020204" pitchFamily="34" charset="0"/>
              </a:rPr>
              <a:t> </a:t>
            </a:r>
            <a:r>
              <a:rPr lang="en-US" sz="1800" b="1" dirty="0">
                <a:latin typeface="Arial" panose="020B0604020202020204" pitchFamily="34" charset="0"/>
                <a:cs typeface="Arial" panose="020B0604020202020204" pitchFamily="34" charset="0"/>
              </a:rPr>
              <a:t>10,000 annual visits</a:t>
            </a:r>
            <a:r>
              <a:rPr lang="en-US" sz="1800" dirty="0">
                <a:latin typeface="Arial" panose="020B0604020202020204" pitchFamily="34" charset="0"/>
                <a:cs typeface="Arial" panose="020B0604020202020204" pitchFamily="34" charset="0"/>
              </a:rPr>
              <a:t> for mental health services or </a:t>
            </a:r>
            <a:r>
              <a:rPr lang="en-US" sz="1800" b="1" dirty="0">
                <a:latin typeface="Arial" panose="020B0604020202020204" pitchFamily="34" charset="0"/>
                <a:cs typeface="Arial" panose="020B0604020202020204" pitchFamily="34" charset="0"/>
              </a:rPr>
              <a:t>more than 30 percent of its total annual visits</a:t>
            </a:r>
            <a:r>
              <a:rPr lang="en-US" sz="1800" dirty="0">
                <a:latin typeface="Arial" panose="020B0604020202020204" pitchFamily="34" charset="0"/>
                <a:cs typeface="Arial" panose="020B0604020202020204" pitchFamily="34" charset="0"/>
              </a:rPr>
              <a:t> are for mental health services.  </a:t>
            </a:r>
          </a:p>
          <a:p>
            <a:pPr>
              <a:spcBef>
                <a:spcPts val="900"/>
              </a:spcBef>
            </a:pPr>
            <a:r>
              <a:rPr lang="en-US" sz="1800" dirty="0">
                <a:latin typeface="Arial" panose="020B0604020202020204" pitchFamily="34" charset="0"/>
                <a:cs typeface="Arial" panose="020B0604020202020204" pitchFamily="34" charset="0"/>
              </a:rPr>
              <a:t>An outpatient provider licensed by OMH to provide outpatient mental health services or certified by OASAS under MHL Article 32 to provide outpatient substance use disorder services must obtain licensure by DOH if </a:t>
            </a:r>
            <a:r>
              <a:rPr lang="en-US" sz="1800" b="1" dirty="0">
                <a:latin typeface="Arial" panose="020B0604020202020204" pitchFamily="34" charset="0"/>
                <a:cs typeface="Arial" panose="020B0604020202020204" pitchFamily="34" charset="0"/>
              </a:rPr>
              <a:t>more than</a:t>
            </a:r>
            <a:r>
              <a:rPr lang="en-US" sz="1800" dirty="0">
                <a:latin typeface="Arial" panose="020B0604020202020204" pitchFamily="34" charset="0"/>
                <a:cs typeface="Arial" panose="020B0604020202020204" pitchFamily="34" charset="0"/>
              </a:rPr>
              <a:t> </a:t>
            </a:r>
            <a:r>
              <a:rPr lang="en-US" sz="1800" b="1" dirty="0">
                <a:latin typeface="Arial" panose="020B0604020202020204" pitchFamily="34" charset="0"/>
                <a:cs typeface="Arial" panose="020B0604020202020204" pitchFamily="34" charset="0"/>
              </a:rPr>
              <a:t>5 percent of total annual visits</a:t>
            </a:r>
            <a:r>
              <a:rPr lang="en-US" sz="1800" dirty="0">
                <a:latin typeface="Arial" panose="020B0604020202020204" pitchFamily="34" charset="0"/>
                <a:cs typeface="Arial" panose="020B0604020202020204" pitchFamily="34" charset="0"/>
              </a:rPr>
              <a:t> are for primary care services or if any visits are for dental services.  </a:t>
            </a:r>
          </a:p>
          <a:p>
            <a:pPr marL="0" indent="0">
              <a:buNone/>
            </a:pPr>
            <a:endParaRPr lang="en-US" sz="1800" b="1" dirty="0">
              <a:latin typeface="Arial" panose="020B0604020202020204" pitchFamily="34" charset="0"/>
              <a:cs typeface="Arial" panose="020B0604020202020204" pitchFamily="34" charset="0"/>
            </a:endParaRPr>
          </a:p>
        </p:txBody>
      </p:sp>
      <p:sp>
        <p:nvSpPr>
          <p:cNvPr id="8" name="TextBox 7"/>
          <p:cNvSpPr txBox="1"/>
          <p:nvPr/>
        </p:nvSpPr>
        <p:spPr>
          <a:xfrm>
            <a:off x="135653" y="1010398"/>
            <a:ext cx="8847574"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January 2015							              		</a:t>
            </a:r>
          </a:p>
        </p:txBody>
      </p:sp>
      <p:pic>
        <p:nvPicPr>
          <p:cNvPr id="10" name="Picture 9" descr="NYS_DOH_MedicaidRedesign_purpl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68553" y="5613164"/>
            <a:ext cx="1970639" cy="310109"/>
          </a:xfrm>
          <a:prstGeom prst="rect">
            <a:avLst/>
          </a:prstGeom>
        </p:spPr>
      </p:pic>
    </p:spTree>
    <p:extLst>
      <p:ext uri="{BB962C8B-B14F-4D97-AF65-F5344CB8AC3E}">
        <p14:creationId xmlns:p14="http://schemas.microsoft.com/office/powerpoint/2010/main" val="65627691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974325"/>
            <a:ext cx="9144000" cy="292239"/>
          </a:xfrm>
          <a:prstGeom prst="rect">
            <a:avLst/>
          </a:prstGeom>
          <a:solidFill>
            <a:srgbClr val="5A33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2B800"/>
              </a:solidFill>
            </a:endParaRPr>
          </a:p>
        </p:txBody>
      </p:sp>
      <p:sp>
        <p:nvSpPr>
          <p:cNvPr id="5" name="Rectangle 4"/>
          <p:cNvSpPr/>
          <p:nvPr/>
        </p:nvSpPr>
        <p:spPr>
          <a:xfrm>
            <a:off x="0" y="857262"/>
            <a:ext cx="9144000" cy="113044"/>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a:p>
        </p:txBody>
      </p:sp>
      <p:sp>
        <p:nvSpPr>
          <p:cNvPr id="7" name="Title 7"/>
          <p:cNvSpPr>
            <a:spLocks noGrp="1"/>
          </p:cNvSpPr>
          <p:nvPr>
            <p:ph type="title"/>
          </p:nvPr>
        </p:nvSpPr>
        <p:spPr>
          <a:xfrm>
            <a:off x="506590" y="1302637"/>
            <a:ext cx="8267509" cy="1076486"/>
          </a:xfrm>
        </p:spPr>
        <p:txBody>
          <a:bodyPr>
            <a:normAutofit fontScale="90000"/>
          </a:bodyPr>
          <a:lstStyle/>
          <a:p>
            <a:pPr algn="ctr"/>
            <a:r>
              <a:rPr lang="en-US" sz="3000" b="1" dirty="0">
                <a:solidFill>
                  <a:srgbClr val="5A336F"/>
                </a:solidFill>
                <a:latin typeface="Arial" panose="020B0604020202020204" pitchFamily="34" charset="0"/>
                <a:cs typeface="Arial" panose="020B0604020202020204" pitchFamily="34" charset="0"/>
              </a:rPr>
              <a:t>Revised Licensure Thresholds </a:t>
            </a:r>
            <a:r>
              <a:rPr lang="en-US" b="1" dirty="0" smtClean="0">
                <a:solidFill>
                  <a:srgbClr val="5A336F"/>
                </a:solidFill>
                <a:latin typeface="Arial" panose="020B0604020202020204" pitchFamily="34" charset="0"/>
                <a:cs typeface="Arial" panose="020B0604020202020204" pitchFamily="34" charset="0"/>
              </a:rPr>
              <a:t/>
            </a:r>
            <a:br>
              <a:rPr lang="en-US" b="1" dirty="0" smtClean="0">
                <a:solidFill>
                  <a:srgbClr val="5A336F"/>
                </a:solidFill>
                <a:latin typeface="Arial" panose="020B0604020202020204" pitchFamily="34" charset="0"/>
                <a:cs typeface="Arial" panose="020B0604020202020204" pitchFamily="34" charset="0"/>
              </a:rPr>
            </a:br>
            <a:endParaRPr lang="en-US" b="1" dirty="0">
              <a:solidFill>
                <a:srgbClr val="5A336F"/>
              </a:solidFill>
              <a:latin typeface="Arial" panose="020B0604020202020204" pitchFamily="34" charset="0"/>
              <a:cs typeface="Arial" panose="020B0604020202020204" pitchFamily="34" charset="0"/>
            </a:endParaRPr>
          </a:p>
        </p:txBody>
      </p:sp>
      <p:sp>
        <p:nvSpPr>
          <p:cNvPr id="6" name="Content Placeholder 2"/>
          <p:cNvSpPr>
            <a:spLocks noGrp="1"/>
          </p:cNvSpPr>
          <p:nvPr>
            <p:ph idx="1"/>
          </p:nvPr>
        </p:nvSpPr>
        <p:spPr>
          <a:xfrm>
            <a:off x="455992" y="1655093"/>
            <a:ext cx="8206895" cy="3569541"/>
          </a:xfrm>
        </p:spPr>
        <p:txBody>
          <a:bodyPr>
            <a:noAutofit/>
          </a:bodyPr>
          <a:lstStyle/>
          <a:p>
            <a:pPr marL="0" indent="0">
              <a:buNone/>
            </a:pPr>
            <a:endParaRPr lang="en-US" sz="1800" dirty="0">
              <a:latin typeface="Arial" panose="020B0604020202020204" pitchFamily="34" charset="0"/>
              <a:cs typeface="Arial" panose="020B0604020202020204" pitchFamily="34" charset="0"/>
            </a:endParaRPr>
          </a:p>
          <a:p>
            <a:pPr>
              <a:spcBef>
                <a:spcPts val="900"/>
              </a:spcBef>
            </a:pPr>
            <a:r>
              <a:rPr lang="en-US" sz="1800" dirty="0">
                <a:latin typeface="Arial" panose="020B0604020202020204" pitchFamily="34" charset="0"/>
                <a:cs typeface="Arial" panose="020B0604020202020204" pitchFamily="34" charset="0"/>
              </a:rPr>
              <a:t>In order to facilitate implementation of Project 3.a.i, the agencies will raise the Licensure Thresholds.</a:t>
            </a:r>
            <a:r>
              <a:rPr lang="en-US" sz="1500" dirty="0">
                <a:latin typeface="Arial" panose="020B0604020202020204" pitchFamily="34" charset="0"/>
                <a:cs typeface="Arial" panose="020B0604020202020204" pitchFamily="34" charset="0"/>
              </a:rPr>
              <a:t> </a:t>
            </a:r>
            <a:endParaRPr lang="en-US" sz="1800" dirty="0">
              <a:latin typeface="Arial" panose="020B0604020202020204" pitchFamily="34" charset="0"/>
              <a:cs typeface="Arial" panose="020B0604020202020204" pitchFamily="34" charset="0"/>
            </a:endParaRPr>
          </a:p>
          <a:p>
            <a:pPr>
              <a:spcBef>
                <a:spcPts val="900"/>
              </a:spcBef>
            </a:pPr>
            <a:r>
              <a:rPr lang="en-US" sz="1800" dirty="0">
                <a:latin typeface="Arial" panose="020B0604020202020204" pitchFamily="34" charset="0"/>
                <a:cs typeface="Arial" panose="020B0604020202020204" pitchFamily="34" charset="0"/>
              </a:rPr>
              <a:t>Revised Licensure Thresholds will permit outpatient providers that are part of a DSRIP project to integrate primary care and behavioral health services under a single license or certification.  </a:t>
            </a:r>
          </a:p>
          <a:p>
            <a:pPr>
              <a:spcBef>
                <a:spcPts val="900"/>
              </a:spcBef>
            </a:pPr>
            <a:r>
              <a:rPr lang="en-US" sz="1800" dirty="0">
                <a:latin typeface="Arial" panose="020B0604020202020204" pitchFamily="34" charset="0"/>
                <a:cs typeface="Arial" panose="020B0604020202020204" pitchFamily="34" charset="0"/>
              </a:rPr>
              <a:t>In order to help ensure quality care and patient safety, providers will be expected to follow a model based on the integrated outpatient services regulations -- 10 NYCRR Part 404, 14 NYCRR Part 599-1 and 14 NYCRR Part 825.  </a:t>
            </a:r>
          </a:p>
          <a:p>
            <a:pPr>
              <a:spcBef>
                <a:spcPts val="900"/>
              </a:spcBef>
            </a:pPr>
            <a:r>
              <a:rPr lang="en-US" sz="1800" dirty="0">
                <a:latin typeface="Arial" panose="020B0604020202020204" pitchFamily="34" charset="0"/>
                <a:cs typeface="Arial" panose="020B0604020202020204" pitchFamily="34" charset="0"/>
              </a:rPr>
              <a:t>When a provider’s volume of services approaches the threshold limits, the  provider must integrate services by either seeking a second license or adding services through the integrated outpatient services regulations.  </a:t>
            </a:r>
          </a:p>
          <a:p>
            <a:pPr>
              <a:spcBef>
                <a:spcPts val="900"/>
              </a:spcBef>
            </a:pPr>
            <a:endParaRPr lang="en-US" sz="1800" dirty="0">
              <a:latin typeface="Arial" panose="020B0604020202020204" pitchFamily="34" charset="0"/>
              <a:cs typeface="Arial" panose="020B0604020202020204" pitchFamily="34" charset="0"/>
            </a:endParaRPr>
          </a:p>
          <a:p>
            <a:pPr>
              <a:spcBef>
                <a:spcPts val="900"/>
              </a:spcBef>
            </a:pPr>
            <a:endParaRPr lang="en-US" sz="1800" dirty="0">
              <a:latin typeface="Arial" panose="020B0604020202020204" pitchFamily="34" charset="0"/>
              <a:cs typeface="Arial" panose="020B0604020202020204" pitchFamily="34" charset="0"/>
            </a:endParaRPr>
          </a:p>
          <a:p>
            <a:pPr>
              <a:spcBef>
                <a:spcPts val="900"/>
              </a:spcBef>
            </a:pPr>
            <a:endParaRPr lang="en-US" sz="1800" dirty="0">
              <a:latin typeface="Arial" panose="020B0604020202020204" pitchFamily="34" charset="0"/>
              <a:cs typeface="Arial" panose="020B0604020202020204" pitchFamily="34" charset="0"/>
            </a:endParaRPr>
          </a:p>
          <a:p>
            <a:pPr>
              <a:spcBef>
                <a:spcPts val="900"/>
              </a:spcBef>
            </a:pPr>
            <a:endParaRPr lang="en-US" sz="1800" dirty="0">
              <a:latin typeface="Arial" panose="020B0604020202020204" pitchFamily="34" charset="0"/>
              <a:cs typeface="Arial" panose="020B0604020202020204" pitchFamily="34" charset="0"/>
            </a:endParaRPr>
          </a:p>
          <a:p>
            <a:pPr marL="0" indent="0">
              <a:buNone/>
            </a:pPr>
            <a:endParaRPr lang="en-US" sz="1800" dirty="0"/>
          </a:p>
          <a:p>
            <a:pPr lvl="0"/>
            <a:endParaRPr lang="en-US" sz="1800" dirty="0">
              <a:latin typeface="Arial" panose="020B0604020202020204" pitchFamily="34" charset="0"/>
              <a:cs typeface="Arial" panose="020B0604020202020204" pitchFamily="34" charset="0"/>
            </a:endParaRPr>
          </a:p>
          <a:p>
            <a:pPr marL="0" indent="0">
              <a:buNone/>
            </a:pPr>
            <a:endParaRPr lang="en-US" sz="1800" b="1" dirty="0">
              <a:latin typeface="Arial" panose="020B0604020202020204" pitchFamily="34" charset="0"/>
              <a:cs typeface="Arial" panose="020B0604020202020204" pitchFamily="34" charset="0"/>
            </a:endParaRPr>
          </a:p>
        </p:txBody>
      </p:sp>
      <p:sp>
        <p:nvSpPr>
          <p:cNvPr id="8" name="TextBox 7"/>
          <p:cNvSpPr txBox="1"/>
          <p:nvPr/>
        </p:nvSpPr>
        <p:spPr>
          <a:xfrm>
            <a:off x="135653" y="1010398"/>
            <a:ext cx="8847574"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January 2015							              		                                                       </a:t>
            </a:r>
          </a:p>
        </p:txBody>
      </p:sp>
      <p:pic>
        <p:nvPicPr>
          <p:cNvPr id="10" name="Picture 9" descr="NYS_DOH_MedicaidRedesign_purpl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68553" y="5613164"/>
            <a:ext cx="1970639" cy="310109"/>
          </a:xfrm>
          <a:prstGeom prst="rect">
            <a:avLst/>
          </a:prstGeom>
        </p:spPr>
      </p:pic>
    </p:spTree>
    <p:extLst>
      <p:ext uri="{BB962C8B-B14F-4D97-AF65-F5344CB8AC3E}">
        <p14:creationId xmlns:p14="http://schemas.microsoft.com/office/powerpoint/2010/main" val="401728931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974325"/>
            <a:ext cx="9144000" cy="292239"/>
          </a:xfrm>
          <a:prstGeom prst="rect">
            <a:avLst/>
          </a:prstGeom>
          <a:solidFill>
            <a:srgbClr val="5A33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2B800"/>
              </a:solidFill>
            </a:endParaRPr>
          </a:p>
        </p:txBody>
      </p:sp>
      <p:sp>
        <p:nvSpPr>
          <p:cNvPr id="5" name="Rectangle 4"/>
          <p:cNvSpPr/>
          <p:nvPr/>
        </p:nvSpPr>
        <p:spPr>
          <a:xfrm>
            <a:off x="0" y="857262"/>
            <a:ext cx="9144000" cy="113044"/>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a:p>
        </p:txBody>
      </p:sp>
      <p:sp>
        <p:nvSpPr>
          <p:cNvPr id="7" name="Title 7"/>
          <p:cNvSpPr>
            <a:spLocks noGrp="1"/>
          </p:cNvSpPr>
          <p:nvPr>
            <p:ph type="title"/>
          </p:nvPr>
        </p:nvSpPr>
        <p:spPr>
          <a:xfrm>
            <a:off x="343289" y="2901621"/>
            <a:ext cx="8267509" cy="1076486"/>
          </a:xfrm>
        </p:spPr>
        <p:txBody>
          <a:bodyPr>
            <a:normAutofit fontScale="90000"/>
          </a:bodyPr>
          <a:lstStyle/>
          <a:p>
            <a:pPr algn="ctr"/>
            <a:r>
              <a:rPr lang="en-US" b="1" dirty="0" smtClean="0">
                <a:solidFill>
                  <a:srgbClr val="5A336F"/>
                </a:solidFill>
                <a:latin typeface="Arial" panose="020B0604020202020204" pitchFamily="34" charset="0"/>
                <a:cs typeface="Arial" panose="020B0604020202020204" pitchFamily="34" charset="0"/>
              </a:rPr>
              <a:t>DSRIP Integrated Services Licensure Thresholds Model</a:t>
            </a:r>
            <a:br>
              <a:rPr lang="en-US" b="1" dirty="0" smtClean="0">
                <a:solidFill>
                  <a:srgbClr val="5A336F"/>
                </a:solidFill>
                <a:latin typeface="Arial" panose="020B0604020202020204" pitchFamily="34" charset="0"/>
                <a:cs typeface="Arial" panose="020B0604020202020204" pitchFamily="34" charset="0"/>
              </a:rPr>
            </a:br>
            <a:endParaRPr lang="en-US" b="1" dirty="0">
              <a:solidFill>
                <a:srgbClr val="5A336F"/>
              </a:solidFill>
              <a:latin typeface="Arial" panose="020B0604020202020204" pitchFamily="34" charset="0"/>
              <a:cs typeface="Arial" panose="020B0604020202020204" pitchFamily="34" charset="0"/>
            </a:endParaRPr>
          </a:p>
        </p:txBody>
      </p:sp>
      <p:sp>
        <p:nvSpPr>
          <p:cNvPr id="6" name="Content Placeholder 2"/>
          <p:cNvSpPr>
            <a:spLocks noGrp="1"/>
          </p:cNvSpPr>
          <p:nvPr>
            <p:ph idx="1"/>
          </p:nvPr>
        </p:nvSpPr>
        <p:spPr>
          <a:xfrm>
            <a:off x="550572" y="1487254"/>
            <a:ext cx="8193220" cy="3751442"/>
          </a:xfrm>
        </p:spPr>
        <p:txBody>
          <a:bodyPr>
            <a:noAutofit/>
          </a:bodyPr>
          <a:lstStyle/>
          <a:p>
            <a:pPr marL="0" indent="0">
              <a:buNone/>
            </a:pPr>
            <a:endParaRPr lang="en-US" sz="1800" dirty="0"/>
          </a:p>
          <a:p>
            <a:pPr lvl="0"/>
            <a:endParaRPr lang="en-US" sz="1800" dirty="0">
              <a:latin typeface="Arial" panose="020B0604020202020204" pitchFamily="34" charset="0"/>
              <a:cs typeface="Arial" panose="020B0604020202020204" pitchFamily="34" charset="0"/>
            </a:endParaRPr>
          </a:p>
          <a:p>
            <a:pPr marL="0" indent="0">
              <a:buNone/>
            </a:pPr>
            <a:endParaRPr lang="en-US" sz="1800" b="1" dirty="0">
              <a:latin typeface="Arial" panose="020B0604020202020204" pitchFamily="34" charset="0"/>
              <a:cs typeface="Arial" panose="020B0604020202020204" pitchFamily="34" charset="0"/>
            </a:endParaRPr>
          </a:p>
        </p:txBody>
      </p:sp>
      <p:sp>
        <p:nvSpPr>
          <p:cNvPr id="8" name="TextBox 7"/>
          <p:cNvSpPr txBox="1"/>
          <p:nvPr/>
        </p:nvSpPr>
        <p:spPr>
          <a:xfrm>
            <a:off x="135653" y="1010398"/>
            <a:ext cx="8847574"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January 2015						              		</a:t>
            </a:r>
          </a:p>
        </p:txBody>
      </p:sp>
      <p:pic>
        <p:nvPicPr>
          <p:cNvPr id="10" name="Picture 9" descr="NYS_DOH_MedicaidRedesign_purpl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68553" y="5613164"/>
            <a:ext cx="1970639" cy="310109"/>
          </a:xfrm>
          <a:prstGeom prst="rect">
            <a:avLst/>
          </a:prstGeom>
        </p:spPr>
      </p:pic>
    </p:spTree>
    <p:extLst>
      <p:ext uri="{BB962C8B-B14F-4D97-AF65-F5344CB8AC3E}">
        <p14:creationId xmlns:p14="http://schemas.microsoft.com/office/powerpoint/2010/main" val="283481351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974325"/>
            <a:ext cx="9144000" cy="292239"/>
          </a:xfrm>
          <a:prstGeom prst="rect">
            <a:avLst/>
          </a:prstGeom>
          <a:solidFill>
            <a:srgbClr val="5A33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2B800"/>
              </a:solidFill>
            </a:endParaRPr>
          </a:p>
        </p:txBody>
      </p:sp>
      <p:sp>
        <p:nvSpPr>
          <p:cNvPr id="5" name="Rectangle 4"/>
          <p:cNvSpPr/>
          <p:nvPr/>
        </p:nvSpPr>
        <p:spPr>
          <a:xfrm>
            <a:off x="0" y="857262"/>
            <a:ext cx="9144000" cy="113044"/>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a:p>
        </p:txBody>
      </p:sp>
      <p:sp>
        <p:nvSpPr>
          <p:cNvPr id="7" name="Title 7"/>
          <p:cNvSpPr>
            <a:spLocks noGrp="1"/>
          </p:cNvSpPr>
          <p:nvPr>
            <p:ph type="title"/>
          </p:nvPr>
        </p:nvSpPr>
        <p:spPr>
          <a:xfrm>
            <a:off x="438246" y="1592614"/>
            <a:ext cx="8267509" cy="1076486"/>
          </a:xfrm>
        </p:spPr>
        <p:txBody>
          <a:bodyPr>
            <a:noAutofit/>
          </a:bodyPr>
          <a:lstStyle/>
          <a:p>
            <a:pPr algn="ctr"/>
            <a:r>
              <a:rPr lang="en-US" sz="3000" b="1" dirty="0" smtClean="0">
                <a:solidFill>
                  <a:srgbClr val="5A336F"/>
                </a:solidFill>
                <a:latin typeface="Arial" panose="020B0604020202020204" pitchFamily="34" charset="0"/>
                <a:cs typeface="Arial" panose="020B0604020202020204" pitchFamily="34" charset="0"/>
              </a:rPr>
              <a:t>Providers Licensed by DOH Integrating Mental Health Services</a:t>
            </a:r>
            <a:br>
              <a:rPr lang="en-US" sz="3000" b="1" dirty="0" smtClean="0">
                <a:solidFill>
                  <a:srgbClr val="5A336F"/>
                </a:solidFill>
                <a:latin typeface="Arial" panose="020B0604020202020204" pitchFamily="34" charset="0"/>
                <a:cs typeface="Arial" panose="020B0604020202020204" pitchFamily="34" charset="0"/>
              </a:rPr>
            </a:br>
            <a:endParaRPr lang="en-US" sz="3000" b="1" dirty="0">
              <a:solidFill>
                <a:srgbClr val="5A336F"/>
              </a:solidFill>
              <a:latin typeface="Arial" panose="020B0604020202020204" pitchFamily="34" charset="0"/>
              <a:cs typeface="Arial" panose="020B0604020202020204" pitchFamily="34" charset="0"/>
            </a:endParaRPr>
          </a:p>
        </p:txBody>
      </p:sp>
      <p:sp>
        <p:nvSpPr>
          <p:cNvPr id="6" name="Content Placeholder 2"/>
          <p:cNvSpPr>
            <a:spLocks noGrp="1"/>
          </p:cNvSpPr>
          <p:nvPr>
            <p:ph idx="1"/>
          </p:nvPr>
        </p:nvSpPr>
        <p:spPr>
          <a:xfrm>
            <a:off x="550572" y="1487254"/>
            <a:ext cx="8193220" cy="3751442"/>
          </a:xfrm>
        </p:spPr>
        <p:txBody>
          <a:bodyPr>
            <a:noAutofit/>
          </a:bodyPr>
          <a:lstStyle/>
          <a:p>
            <a:pPr marL="0" indent="0">
              <a:buNone/>
            </a:pPr>
            <a:endParaRPr lang="en-US" sz="1800" dirty="0">
              <a:latin typeface="Arial" panose="020B060402020202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a:p>
            <a:pPr marL="0" indent="0">
              <a:buNone/>
            </a:pPr>
            <a:endParaRPr lang="en-US" sz="1500" dirty="0">
              <a:latin typeface="Arial" panose="020B0604020202020204" pitchFamily="34" charset="0"/>
              <a:cs typeface="Arial" panose="020B0604020202020204" pitchFamily="34" charset="0"/>
            </a:endParaRPr>
          </a:p>
          <a:p>
            <a:pPr>
              <a:spcBef>
                <a:spcPts val="900"/>
              </a:spcBef>
            </a:pPr>
            <a:r>
              <a:rPr lang="en-US" sz="1500" dirty="0">
                <a:latin typeface="Arial" panose="020B0604020202020204" pitchFamily="34" charset="0"/>
                <a:cs typeface="Arial" panose="020B0604020202020204" pitchFamily="34" charset="0"/>
              </a:rPr>
              <a:t>10 NYCRR 404.4(f), which defines “integrated care services.”</a:t>
            </a:r>
          </a:p>
          <a:p>
            <a:pPr>
              <a:spcBef>
                <a:spcPts val="900"/>
              </a:spcBef>
            </a:pPr>
            <a:r>
              <a:rPr lang="en-US" sz="1500" dirty="0">
                <a:latin typeface="Arial" panose="020B0604020202020204" pitchFamily="34" charset="0"/>
                <a:cs typeface="Arial" panose="020B0604020202020204" pitchFamily="34" charset="0"/>
              </a:rPr>
              <a:t>10 NYCRR 404.6(b), which provides the governing board’s oversight responsibilities with respect to the provider integrating services.</a:t>
            </a:r>
          </a:p>
          <a:p>
            <a:pPr>
              <a:spcBef>
                <a:spcPts val="900"/>
              </a:spcBef>
            </a:pPr>
            <a:r>
              <a:rPr lang="en-US" sz="1500" dirty="0">
                <a:latin typeface="Arial" panose="020B0604020202020204" pitchFamily="34" charset="0"/>
                <a:cs typeface="Arial" panose="020B0604020202020204" pitchFamily="34" charset="0"/>
              </a:rPr>
              <a:t>10 NYCRR 404.7(c)(1), (c)(2), (e) and (f), which requires treatment planning for any patient receiving behavioral health services  from an integrated services provider and articulates the scope, standards and documentation requirements for such treatment plans.</a:t>
            </a:r>
          </a:p>
          <a:p>
            <a:pPr>
              <a:spcBef>
                <a:spcPts val="900"/>
              </a:spcBef>
            </a:pPr>
            <a:r>
              <a:rPr lang="en-US" sz="1500" dirty="0">
                <a:latin typeface="Arial" panose="020B0604020202020204" pitchFamily="34" charset="0"/>
                <a:cs typeface="Arial" panose="020B0604020202020204" pitchFamily="34" charset="0"/>
              </a:rPr>
              <a:t>10 NYCRR 404.8(a), (b), (c), (d), (e), (g) and (i), which identifies minimum policies and procedures for integrated services providers. </a:t>
            </a:r>
          </a:p>
          <a:p>
            <a:endParaRPr lang="en-US" sz="1800" dirty="0"/>
          </a:p>
          <a:p>
            <a:pPr lvl="0"/>
            <a:endParaRPr lang="en-US" sz="1800" dirty="0">
              <a:latin typeface="Arial" panose="020B0604020202020204" pitchFamily="34" charset="0"/>
              <a:cs typeface="Arial" panose="020B0604020202020204" pitchFamily="34" charset="0"/>
            </a:endParaRPr>
          </a:p>
          <a:p>
            <a:pPr marL="0" indent="0">
              <a:buNone/>
            </a:pPr>
            <a:endParaRPr lang="en-US" sz="1800" b="1" dirty="0">
              <a:latin typeface="Arial" panose="020B0604020202020204" pitchFamily="34" charset="0"/>
              <a:cs typeface="Arial" panose="020B0604020202020204" pitchFamily="34" charset="0"/>
            </a:endParaRPr>
          </a:p>
        </p:txBody>
      </p:sp>
      <p:sp>
        <p:nvSpPr>
          <p:cNvPr id="8" name="TextBox 7"/>
          <p:cNvSpPr txBox="1"/>
          <p:nvPr/>
        </p:nvSpPr>
        <p:spPr>
          <a:xfrm>
            <a:off x="135653" y="1010398"/>
            <a:ext cx="8847574"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January 2015						              		</a:t>
            </a:r>
          </a:p>
        </p:txBody>
      </p:sp>
      <p:pic>
        <p:nvPicPr>
          <p:cNvPr id="10" name="Picture 9" descr="NYS_DOH_MedicaidRedesign_purpl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68553" y="5613164"/>
            <a:ext cx="1970639" cy="310109"/>
          </a:xfrm>
          <a:prstGeom prst="rect">
            <a:avLst/>
          </a:prstGeom>
        </p:spPr>
      </p:pic>
    </p:spTree>
    <p:extLst>
      <p:ext uri="{BB962C8B-B14F-4D97-AF65-F5344CB8AC3E}">
        <p14:creationId xmlns:p14="http://schemas.microsoft.com/office/powerpoint/2010/main" val="343846265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974325"/>
            <a:ext cx="9144000" cy="292239"/>
          </a:xfrm>
          <a:prstGeom prst="rect">
            <a:avLst/>
          </a:prstGeom>
          <a:solidFill>
            <a:srgbClr val="5A33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2B800"/>
              </a:solidFill>
            </a:endParaRPr>
          </a:p>
        </p:txBody>
      </p:sp>
      <p:sp>
        <p:nvSpPr>
          <p:cNvPr id="5" name="Rectangle 4"/>
          <p:cNvSpPr/>
          <p:nvPr/>
        </p:nvSpPr>
        <p:spPr>
          <a:xfrm>
            <a:off x="0" y="857262"/>
            <a:ext cx="9144000" cy="113044"/>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a:p>
        </p:txBody>
      </p:sp>
      <p:sp>
        <p:nvSpPr>
          <p:cNvPr id="7" name="Title 7"/>
          <p:cNvSpPr>
            <a:spLocks noGrp="1"/>
          </p:cNvSpPr>
          <p:nvPr>
            <p:ph type="title"/>
          </p:nvPr>
        </p:nvSpPr>
        <p:spPr>
          <a:xfrm>
            <a:off x="438246" y="1592614"/>
            <a:ext cx="8267509" cy="1076486"/>
          </a:xfrm>
        </p:spPr>
        <p:txBody>
          <a:bodyPr>
            <a:noAutofit/>
          </a:bodyPr>
          <a:lstStyle/>
          <a:p>
            <a:pPr algn="ctr"/>
            <a:r>
              <a:rPr lang="en-US" sz="3000" b="1" dirty="0" smtClean="0">
                <a:solidFill>
                  <a:srgbClr val="5A336F"/>
                </a:solidFill>
                <a:latin typeface="Arial" panose="020B0604020202020204" pitchFamily="34" charset="0"/>
                <a:cs typeface="Arial" panose="020B0604020202020204" pitchFamily="34" charset="0"/>
              </a:rPr>
              <a:t>Providers Licensed by DOH Integrating Mental Health Services (cont.)</a:t>
            </a:r>
            <a:br>
              <a:rPr lang="en-US" sz="3000" b="1" dirty="0" smtClean="0">
                <a:solidFill>
                  <a:srgbClr val="5A336F"/>
                </a:solidFill>
                <a:latin typeface="Arial" panose="020B0604020202020204" pitchFamily="34" charset="0"/>
                <a:cs typeface="Arial" panose="020B0604020202020204" pitchFamily="34" charset="0"/>
              </a:rPr>
            </a:br>
            <a:endParaRPr lang="en-US" sz="3000" b="1" dirty="0">
              <a:solidFill>
                <a:srgbClr val="5A336F"/>
              </a:solidFill>
              <a:latin typeface="Arial" panose="020B0604020202020204" pitchFamily="34" charset="0"/>
              <a:cs typeface="Arial" panose="020B0604020202020204" pitchFamily="34" charset="0"/>
            </a:endParaRPr>
          </a:p>
        </p:txBody>
      </p:sp>
      <p:sp>
        <p:nvSpPr>
          <p:cNvPr id="6" name="Content Placeholder 2"/>
          <p:cNvSpPr>
            <a:spLocks noGrp="1"/>
          </p:cNvSpPr>
          <p:nvPr>
            <p:ph idx="1"/>
          </p:nvPr>
        </p:nvSpPr>
        <p:spPr>
          <a:xfrm>
            <a:off x="550572" y="1487254"/>
            <a:ext cx="8193220" cy="3751442"/>
          </a:xfrm>
        </p:spPr>
        <p:txBody>
          <a:bodyPr>
            <a:noAutofit/>
          </a:bodyPr>
          <a:lstStyle/>
          <a:p>
            <a:pPr marL="0" indent="0">
              <a:buNone/>
            </a:pPr>
            <a:endParaRPr lang="en-US" sz="1800" dirty="0">
              <a:latin typeface="Arial" panose="020B060402020202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a:p>
            <a:pPr marL="0" indent="0">
              <a:buNone/>
            </a:pPr>
            <a:endParaRPr lang="en-US" sz="1500" dirty="0">
              <a:latin typeface="Arial" panose="020B0604020202020204" pitchFamily="34" charset="0"/>
              <a:cs typeface="Arial" panose="020B0604020202020204" pitchFamily="34" charset="0"/>
            </a:endParaRPr>
          </a:p>
          <a:p>
            <a:pPr>
              <a:spcBef>
                <a:spcPts val="900"/>
              </a:spcBef>
            </a:pPr>
            <a:r>
              <a:rPr lang="en-US" sz="1500" dirty="0">
                <a:latin typeface="Arial" panose="020B0604020202020204" pitchFamily="34" charset="0"/>
                <a:cs typeface="Arial" panose="020B0604020202020204" pitchFamily="34" charset="0"/>
              </a:rPr>
              <a:t>10 NYCRR 404.9(b)(2)(i), (b)(2)(ii)(b), (b)(2)(iii), which identifies the minimum services required of providers that will be integrating mental health care services.</a:t>
            </a:r>
          </a:p>
          <a:p>
            <a:pPr>
              <a:spcBef>
                <a:spcPts val="900"/>
              </a:spcBef>
            </a:pPr>
            <a:r>
              <a:rPr lang="en-US" sz="1500" dirty="0">
                <a:latin typeface="Arial" panose="020B0604020202020204" pitchFamily="34" charset="0"/>
                <a:cs typeface="Arial" panose="020B0604020202020204" pitchFamily="34" charset="0"/>
              </a:rPr>
              <a:t>10 NYCRR 404.10(c)(1)(iv) and (c)(1)(vii), which provide general facility requirements for individual and group sessions and maintenance of records and confidentiality of all patient information.</a:t>
            </a:r>
          </a:p>
          <a:p>
            <a:pPr>
              <a:spcBef>
                <a:spcPts val="900"/>
              </a:spcBef>
            </a:pPr>
            <a:r>
              <a:rPr lang="en-US" sz="1500" dirty="0">
                <a:latin typeface="Arial" panose="020B0604020202020204" pitchFamily="34" charset="0"/>
                <a:cs typeface="Arial" panose="020B0604020202020204" pitchFamily="34" charset="0"/>
              </a:rPr>
              <a:t>10 NYCRR 404.11(a)(2)(i) and (a)(2)(ii), which requires providers integrating mental health services to comply with quality assurance requirements under 14 NYCRR Part 599.</a:t>
            </a:r>
          </a:p>
          <a:p>
            <a:pPr>
              <a:spcBef>
                <a:spcPts val="900"/>
              </a:spcBef>
            </a:pPr>
            <a:r>
              <a:rPr lang="en-US" sz="1500" dirty="0">
                <a:latin typeface="Arial" panose="020B0604020202020204" pitchFamily="34" charset="0"/>
                <a:cs typeface="Arial" panose="020B0604020202020204" pitchFamily="34" charset="0"/>
              </a:rPr>
              <a:t>10 NYCRR 404.13(a) and (d)(11), which requires that a record be maintained for every individual admitted to and treated by a provider integrating services and be able to accept consent forms, if applicable. </a:t>
            </a:r>
          </a:p>
          <a:p>
            <a:endParaRPr lang="en-US" sz="1800" dirty="0"/>
          </a:p>
          <a:p>
            <a:pPr lvl="0"/>
            <a:endParaRPr lang="en-US" sz="1800" dirty="0">
              <a:latin typeface="Arial" panose="020B0604020202020204" pitchFamily="34" charset="0"/>
              <a:cs typeface="Arial" panose="020B0604020202020204" pitchFamily="34" charset="0"/>
            </a:endParaRPr>
          </a:p>
          <a:p>
            <a:pPr marL="0" indent="0">
              <a:buNone/>
            </a:pPr>
            <a:endParaRPr lang="en-US" sz="1800" b="1" dirty="0">
              <a:latin typeface="Arial" panose="020B0604020202020204" pitchFamily="34" charset="0"/>
              <a:cs typeface="Arial" panose="020B0604020202020204" pitchFamily="34" charset="0"/>
            </a:endParaRPr>
          </a:p>
        </p:txBody>
      </p:sp>
      <p:sp>
        <p:nvSpPr>
          <p:cNvPr id="8" name="TextBox 7"/>
          <p:cNvSpPr txBox="1"/>
          <p:nvPr/>
        </p:nvSpPr>
        <p:spPr>
          <a:xfrm>
            <a:off x="135653" y="1010398"/>
            <a:ext cx="8847574"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January 2015						              		</a:t>
            </a:r>
          </a:p>
        </p:txBody>
      </p:sp>
      <p:pic>
        <p:nvPicPr>
          <p:cNvPr id="10" name="Picture 9" descr="NYS_DOH_MedicaidRedesign_purpl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68553" y="5613164"/>
            <a:ext cx="1970639" cy="310109"/>
          </a:xfrm>
          <a:prstGeom prst="rect">
            <a:avLst/>
          </a:prstGeom>
        </p:spPr>
      </p:pic>
    </p:spTree>
    <p:extLst>
      <p:ext uri="{BB962C8B-B14F-4D97-AF65-F5344CB8AC3E}">
        <p14:creationId xmlns:p14="http://schemas.microsoft.com/office/powerpoint/2010/main" val="215907794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974325"/>
            <a:ext cx="9144000" cy="292239"/>
          </a:xfrm>
          <a:prstGeom prst="rect">
            <a:avLst/>
          </a:prstGeom>
          <a:solidFill>
            <a:srgbClr val="5A33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2B800"/>
              </a:solidFill>
            </a:endParaRPr>
          </a:p>
        </p:txBody>
      </p:sp>
      <p:sp>
        <p:nvSpPr>
          <p:cNvPr id="5" name="Rectangle 4"/>
          <p:cNvSpPr/>
          <p:nvPr/>
        </p:nvSpPr>
        <p:spPr>
          <a:xfrm>
            <a:off x="0" y="857262"/>
            <a:ext cx="9144000" cy="113044"/>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a:p>
        </p:txBody>
      </p:sp>
      <p:sp>
        <p:nvSpPr>
          <p:cNvPr id="7" name="Title 7"/>
          <p:cNvSpPr>
            <a:spLocks noGrp="1"/>
          </p:cNvSpPr>
          <p:nvPr>
            <p:ph type="title"/>
          </p:nvPr>
        </p:nvSpPr>
        <p:spPr>
          <a:xfrm>
            <a:off x="438246" y="1592614"/>
            <a:ext cx="8267509" cy="1076486"/>
          </a:xfrm>
        </p:spPr>
        <p:txBody>
          <a:bodyPr>
            <a:noAutofit/>
          </a:bodyPr>
          <a:lstStyle/>
          <a:p>
            <a:pPr algn="ctr"/>
            <a:r>
              <a:rPr lang="en-US" sz="3000" b="1" dirty="0" smtClean="0">
                <a:solidFill>
                  <a:srgbClr val="5A336F"/>
                </a:solidFill>
                <a:latin typeface="Arial" panose="020B0604020202020204" pitchFamily="34" charset="0"/>
                <a:cs typeface="Arial" panose="020B0604020202020204" pitchFamily="34" charset="0"/>
              </a:rPr>
              <a:t>Providers Licensed by DOH Integrating Substance Use Disorder Services</a:t>
            </a:r>
            <a:br>
              <a:rPr lang="en-US" sz="3000" b="1" dirty="0" smtClean="0">
                <a:solidFill>
                  <a:srgbClr val="5A336F"/>
                </a:solidFill>
                <a:latin typeface="Arial" panose="020B0604020202020204" pitchFamily="34" charset="0"/>
                <a:cs typeface="Arial" panose="020B0604020202020204" pitchFamily="34" charset="0"/>
              </a:rPr>
            </a:br>
            <a:endParaRPr lang="en-US" sz="3000" b="1" dirty="0">
              <a:solidFill>
                <a:srgbClr val="5A336F"/>
              </a:solidFill>
              <a:latin typeface="Arial" panose="020B0604020202020204" pitchFamily="34" charset="0"/>
              <a:cs typeface="Arial" panose="020B0604020202020204" pitchFamily="34" charset="0"/>
            </a:endParaRPr>
          </a:p>
        </p:txBody>
      </p:sp>
      <p:sp>
        <p:nvSpPr>
          <p:cNvPr id="6" name="Content Placeholder 2"/>
          <p:cNvSpPr>
            <a:spLocks noGrp="1"/>
          </p:cNvSpPr>
          <p:nvPr>
            <p:ph idx="1"/>
          </p:nvPr>
        </p:nvSpPr>
        <p:spPr>
          <a:xfrm>
            <a:off x="550572" y="1487254"/>
            <a:ext cx="8193220" cy="3751442"/>
          </a:xfrm>
        </p:spPr>
        <p:txBody>
          <a:bodyPr>
            <a:noAutofit/>
          </a:bodyPr>
          <a:lstStyle/>
          <a:p>
            <a:pPr marL="0" indent="0">
              <a:buNone/>
            </a:pPr>
            <a:endParaRPr lang="en-US" sz="1800" dirty="0">
              <a:latin typeface="Arial" panose="020B060402020202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a:p>
            <a:pPr marL="0" indent="0">
              <a:buNone/>
            </a:pPr>
            <a:endParaRPr lang="en-US" sz="1500" dirty="0">
              <a:latin typeface="Arial" panose="020B0604020202020204" pitchFamily="34" charset="0"/>
              <a:cs typeface="Arial" panose="020B0604020202020204" pitchFamily="34" charset="0"/>
            </a:endParaRPr>
          </a:p>
          <a:p>
            <a:pPr>
              <a:spcBef>
                <a:spcPts val="900"/>
              </a:spcBef>
            </a:pPr>
            <a:r>
              <a:rPr lang="en-US" sz="1500" dirty="0">
                <a:latin typeface="Arial" panose="020B0604020202020204" pitchFamily="34" charset="0"/>
                <a:cs typeface="Arial" panose="020B0604020202020204" pitchFamily="34" charset="0"/>
              </a:rPr>
              <a:t>10 NYCRR 404.4(f), which defines “integrated care services.”</a:t>
            </a:r>
          </a:p>
          <a:p>
            <a:pPr>
              <a:spcBef>
                <a:spcPts val="900"/>
              </a:spcBef>
            </a:pPr>
            <a:r>
              <a:rPr lang="en-US" sz="1500" dirty="0">
                <a:latin typeface="Arial" panose="020B0604020202020204" pitchFamily="34" charset="0"/>
                <a:cs typeface="Arial" panose="020B0604020202020204" pitchFamily="34" charset="0"/>
              </a:rPr>
              <a:t>10 NYCRR 404.6(b), which provides the governing board’s oversight responsibilities with respect to the provider integrating services.</a:t>
            </a:r>
          </a:p>
          <a:p>
            <a:pPr>
              <a:spcBef>
                <a:spcPts val="900"/>
              </a:spcBef>
            </a:pPr>
            <a:r>
              <a:rPr lang="en-US" sz="1500" dirty="0">
                <a:latin typeface="Arial" panose="020B0604020202020204" pitchFamily="34" charset="0"/>
                <a:cs typeface="Arial" panose="020B0604020202020204" pitchFamily="34" charset="0"/>
              </a:rPr>
              <a:t>10 NYCRR 404.7(c)(1), (c)(2), (e) and (f), which requires treatment planning for any patient receiving behavioral health services  from an integrated services provider and articulates the scope, standards and documentation requirements for such treatment plans.</a:t>
            </a:r>
          </a:p>
          <a:p>
            <a:pPr>
              <a:spcBef>
                <a:spcPts val="900"/>
              </a:spcBef>
            </a:pPr>
            <a:r>
              <a:rPr lang="en-US" sz="1500" dirty="0">
                <a:latin typeface="Arial" panose="020B0604020202020204" pitchFamily="34" charset="0"/>
                <a:cs typeface="Arial" panose="020B0604020202020204" pitchFamily="34" charset="0"/>
              </a:rPr>
              <a:t>10 NYCRR 404.8(a), (b), (c), (d), (e), (g) and (i), which identifies minimum policies and procedures for integrated services providers. </a:t>
            </a:r>
          </a:p>
          <a:p>
            <a:endParaRPr lang="en-US" sz="1800" dirty="0"/>
          </a:p>
          <a:p>
            <a:pPr lvl="0"/>
            <a:endParaRPr lang="en-US" sz="1800" dirty="0">
              <a:latin typeface="Arial" panose="020B0604020202020204" pitchFamily="34" charset="0"/>
              <a:cs typeface="Arial" panose="020B0604020202020204" pitchFamily="34" charset="0"/>
            </a:endParaRPr>
          </a:p>
          <a:p>
            <a:pPr marL="0" indent="0">
              <a:buNone/>
            </a:pPr>
            <a:endParaRPr lang="en-US" sz="1800" b="1" dirty="0">
              <a:latin typeface="Arial" panose="020B0604020202020204" pitchFamily="34" charset="0"/>
              <a:cs typeface="Arial" panose="020B0604020202020204" pitchFamily="34" charset="0"/>
            </a:endParaRPr>
          </a:p>
        </p:txBody>
      </p:sp>
      <p:sp>
        <p:nvSpPr>
          <p:cNvPr id="8" name="TextBox 7"/>
          <p:cNvSpPr txBox="1"/>
          <p:nvPr/>
        </p:nvSpPr>
        <p:spPr>
          <a:xfrm>
            <a:off x="135653" y="1010398"/>
            <a:ext cx="8847574"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January 2015						              		</a:t>
            </a:r>
          </a:p>
        </p:txBody>
      </p:sp>
      <p:pic>
        <p:nvPicPr>
          <p:cNvPr id="10" name="Picture 9" descr="NYS_DOH_MedicaidRedesign_purpl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68553" y="5613164"/>
            <a:ext cx="1970639" cy="310109"/>
          </a:xfrm>
          <a:prstGeom prst="rect">
            <a:avLst/>
          </a:prstGeom>
        </p:spPr>
      </p:pic>
    </p:spTree>
    <p:extLst>
      <p:ext uri="{BB962C8B-B14F-4D97-AF65-F5344CB8AC3E}">
        <p14:creationId xmlns:p14="http://schemas.microsoft.com/office/powerpoint/2010/main" val="329419382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974325"/>
            <a:ext cx="9144000" cy="292239"/>
          </a:xfrm>
          <a:prstGeom prst="rect">
            <a:avLst/>
          </a:prstGeom>
          <a:solidFill>
            <a:srgbClr val="5A33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2B800"/>
              </a:solidFill>
            </a:endParaRPr>
          </a:p>
        </p:txBody>
      </p:sp>
      <p:sp>
        <p:nvSpPr>
          <p:cNvPr id="5" name="Rectangle 4"/>
          <p:cNvSpPr/>
          <p:nvPr/>
        </p:nvSpPr>
        <p:spPr>
          <a:xfrm>
            <a:off x="0" y="857262"/>
            <a:ext cx="9144000" cy="113044"/>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a:p>
        </p:txBody>
      </p:sp>
      <p:sp>
        <p:nvSpPr>
          <p:cNvPr id="7" name="Title 7"/>
          <p:cNvSpPr>
            <a:spLocks noGrp="1"/>
          </p:cNvSpPr>
          <p:nvPr>
            <p:ph type="title"/>
          </p:nvPr>
        </p:nvSpPr>
        <p:spPr>
          <a:xfrm>
            <a:off x="438246" y="1592614"/>
            <a:ext cx="8267509" cy="1076486"/>
          </a:xfrm>
        </p:spPr>
        <p:txBody>
          <a:bodyPr>
            <a:noAutofit/>
          </a:bodyPr>
          <a:lstStyle/>
          <a:p>
            <a:pPr algn="ctr"/>
            <a:r>
              <a:rPr lang="en-US" sz="3000" b="1" dirty="0" smtClean="0">
                <a:solidFill>
                  <a:srgbClr val="5A336F"/>
                </a:solidFill>
                <a:latin typeface="Arial" panose="020B0604020202020204" pitchFamily="34" charset="0"/>
                <a:cs typeface="Arial" panose="020B0604020202020204" pitchFamily="34" charset="0"/>
              </a:rPr>
              <a:t>Providers Licensed by DOH Integrating Substance Use Disorder Services (cont.)</a:t>
            </a:r>
            <a:br>
              <a:rPr lang="en-US" sz="3000" b="1" dirty="0" smtClean="0">
                <a:solidFill>
                  <a:srgbClr val="5A336F"/>
                </a:solidFill>
                <a:latin typeface="Arial" panose="020B0604020202020204" pitchFamily="34" charset="0"/>
                <a:cs typeface="Arial" panose="020B0604020202020204" pitchFamily="34" charset="0"/>
              </a:rPr>
            </a:br>
            <a:endParaRPr lang="en-US" sz="3000" b="1" dirty="0">
              <a:solidFill>
                <a:srgbClr val="5A336F"/>
              </a:solidFill>
              <a:latin typeface="Arial" panose="020B0604020202020204" pitchFamily="34" charset="0"/>
              <a:cs typeface="Arial" panose="020B0604020202020204" pitchFamily="34" charset="0"/>
            </a:endParaRPr>
          </a:p>
        </p:txBody>
      </p:sp>
      <p:sp>
        <p:nvSpPr>
          <p:cNvPr id="6" name="Content Placeholder 2"/>
          <p:cNvSpPr>
            <a:spLocks noGrp="1"/>
          </p:cNvSpPr>
          <p:nvPr>
            <p:ph idx="1"/>
          </p:nvPr>
        </p:nvSpPr>
        <p:spPr>
          <a:xfrm>
            <a:off x="550572" y="1487254"/>
            <a:ext cx="8193220" cy="3751442"/>
          </a:xfrm>
        </p:spPr>
        <p:txBody>
          <a:bodyPr>
            <a:noAutofit/>
          </a:bodyPr>
          <a:lstStyle/>
          <a:p>
            <a:pPr marL="0" indent="0">
              <a:buNone/>
            </a:pPr>
            <a:endParaRPr lang="en-US" sz="1800" dirty="0">
              <a:latin typeface="Arial" panose="020B060402020202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a:p>
            <a:pPr marL="0" indent="0">
              <a:buNone/>
            </a:pPr>
            <a:endParaRPr lang="en-US" sz="1500" dirty="0">
              <a:latin typeface="Arial" panose="020B0604020202020204" pitchFamily="34" charset="0"/>
              <a:cs typeface="Arial" panose="020B0604020202020204" pitchFamily="34" charset="0"/>
            </a:endParaRPr>
          </a:p>
          <a:p>
            <a:pPr>
              <a:spcBef>
                <a:spcPts val="900"/>
              </a:spcBef>
            </a:pPr>
            <a:r>
              <a:rPr lang="en-US" sz="1500" dirty="0">
                <a:latin typeface="Arial" panose="020B0604020202020204" pitchFamily="34" charset="0"/>
                <a:cs typeface="Arial" panose="020B0604020202020204" pitchFamily="34" charset="0"/>
              </a:rPr>
              <a:t>10 NYCRR 404.9(c)(4) and (c)(5), which identifies the minimum services required of providers that will be integrating mental health care services.</a:t>
            </a:r>
          </a:p>
          <a:p>
            <a:pPr>
              <a:spcBef>
                <a:spcPts val="900"/>
              </a:spcBef>
            </a:pPr>
            <a:r>
              <a:rPr lang="en-US" sz="1500" dirty="0">
                <a:latin typeface="Arial" panose="020B0604020202020204" pitchFamily="34" charset="0"/>
                <a:cs typeface="Arial" panose="020B0604020202020204" pitchFamily="34" charset="0"/>
              </a:rPr>
              <a:t>10 NYCRR 404.10(c)(1)(iv) and (c)(1)(vii), which provide general facility requirements for individual and group sessions and maintenance of records and confidentiality of all patient information.</a:t>
            </a:r>
          </a:p>
          <a:p>
            <a:pPr>
              <a:spcBef>
                <a:spcPts val="900"/>
              </a:spcBef>
            </a:pPr>
            <a:r>
              <a:rPr lang="en-US" sz="1500" dirty="0">
                <a:latin typeface="Arial" panose="020B0604020202020204" pitchFamily="34" charset="0"/>
                <a:cs typeface="Arial" panose="020B0604020202020204" pitchFamily="34" charset="0"/>
              </a:rPr>
              <a:t>10 NYCRR 404.11(a)(2)(i) and (a)(2)(ii), which requires providers integrating mental health services to comply with quality assurance requirements under 14 NYCRR Part 599.</a:t>
            </a:r>
          </a:p>
          <a:p>
            <a:pPr>
              <a:spcBef>
                <a:spcPts val="900"/>
              </a:spcBef>
            </a:pPr>
            <a:r>
              <a:rPr lang="en-US" sz="1500" dirty="0">
                <a:latin typeface="Arial" panose="020B0604020202020204" pitchFamily="34" charset="0"/>
                <a:cs typeface="Arial" panose="020B0604020202020204" pitchFamily="34" charset="0"/>
              </a:rPr>
              <a:t>10 NYCRR 404.12(c)(2), which provides staffing requirements for providers offering substance use disorder services.</a:t>
            </a:r>
          </a:p>
          <a:p>
            <a:pPr>
              <a:spcBef>
                <a:spcPts val="900"/>
              </a:spcBef>
            </a:pPr>
            <a:r>
              <a:rPr lang="en-US" sz="1500" dirty="0">
                <a:latin typeface="Arial" panose="020B0604020202020204" pitchFamily="34" charset="0"/>
                <a:cs typeface="Arial" panose="020B0604020202020204" pitchFamily="34" charset="0"/>
              </a:rPr>
              <a:t>10 NYCRR 404.13(a), (d)(2)(iii) and (d)(11), which requires that a record be maintained for every individual admitted to and treated by a provider integrating services and be able to accept consent forms, if applicable.</a:t>
            </a:r>
          </a:p>
          <a:p>
            <a:pPr marL="0" indent="0">
              <a:buNone/>
            </a:pPr>
            <a:endParaRPr lang="en-US" sz="1800" dirty="0"/>
          </a:p>
          <a:p>
            <a:pPr lvl="0"/>
            <a:endParaRPr lang="en-US" sz="1800" dirty="0">
              <a:latin typeface="Arial" panose="020B0604020202020204" pitchFamily="34" charset="0"/>
              <a:cs typeface="Arial" panose="020B0604020202020204" pitchFamily="34" charset="0"/>
            </a:endParaRPr>
          </a:p>
          <a:p>
            <a:pPr marL="0" indent="0">
              <a:buNone/>
            </a:pPr>
            <a:endParaRPr lang="en-US" sz="1800" b="1" dirty="0">
              <a:latin typeface="Arial" panose="020B0604020202020204" pitchFamily="34" charset="0"/>
              <a:cs typeface="Arial" panose="020B0604020202020204" pitchFamily="34" charset="0"/>
            </a:endParaRPr>
          </a:p>
        </p:txBody>
      </p:sp>
      <p:sp>
        <p:nvSpPr>
          <p:cNvPr id="8" name="TextBox 7"/>
          <p:cNvSpPr txBox="1"/>
          <p:nvPr/>
        </p:nvSpPr>
        <p:spPr>
          <a:xfrm>
            <a:off x="135653" y="1010398"/>
            <a:ext cx="8847574"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January 2015						              		</a:t>
            </a:r>
          </a:p>
        </p:txBody>
      </p:sp>
      <p:pic>
        <p:nvPicPr>
          <p:cNvPr id="10" name="Picture 9" descr="NYS_DOH_MedicaidRedesign_purpl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68553" y="5613164"/>
            <a:ext cx="1970639" cy="310109"/>
          </a:xfrm>
          <a:prstGeom prst="rect">
            <a:avLst/>
          </a:prstGeom>
        </p:spPr>
      </p:pic>
    </p:spTree>
    <p:extLst>
      <p:ext uri="{BB962C8B-B14F-4D97-AF65-F5344CB8AC3E}">
        <p14:creationId xmlns:p14="http://schemas.microsoft.com/office/powerpoint/2010/main" val="73455568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974325"/>
            <a:ext cx="9144000" cy="292239"/>
          </a:xfrm>
          <a:prstGeom prst="rect">
            <a:avLst/>
          </a:prstGeom>
          <a:solidFill>
            <a:srgbClr val="5A33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2B800"/>
              </a:solidFill>
            </a:endParaRPr>
          </a:p>
        </p:txBody>
      </p:sp>
      <p:sp>
        <p:nvSpPr>
          <p:cNvPr id="5" name="Rectangle 4"/>
          <p:cNvSpPr/>
          <p:nvPr/>
        </p:nvSpPr>
        <p:spPr>
          <a:xfrm>
            <a:off x="0" y="857262"/>
            <a:ext cx="9144000" cy="113044"/>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a:p>
        </p:txBody>
      </p:sp>
      <p:sp>
        <p:nvSpPr>
          <p:cNvPr id="7" name="Title 7"/>
          <p:cNvSpPr>
            <a:spLocks noGrp="1"/>
          </p:cNvSpPr>
          <p:nvPr>
            <p:ph type="title"/>
          </p:nvPr>
        </p:nvSpPr>
        <p:spPr>
          <a:xfrm>
            <a:off x="476283" y="1592614"/>
            <a:ext cx="8267509" cy="1076486"/>
          </a:xfrm>
        </p:spPr>
        <p:txBody>
          <a:bodyPr>
            <a:noAutofit/>
          </a:bodyPr>
          <a:lstStyle/>
          <a:p>
            <a:pPr algn="ctr"/>
            <a:r>
              <a:rPr lang="en-US" sz="3000" b="1" dirty="0" smtClean="0">
                <a:solidFill>
                  <a:srgbClr val="5A336F"/>
                </a:solidFill>
                <a:latin typeface="Arial" panose="020B0604020202020204" pitchFamily="34" charset="0"/>
                <a:cs typeface="Arial" panose="020B0604020202020204" pitchFamily="34" charset="0"/>
              </a:rPr>
              <a:t>Providers Licensed by OMH or OASAS Integrating Primary Care Services</a:t>
            </a:r>
            <a:br>
              <a:rPr lang="en-US" sz="3000" b="1" dirty="0" smtClean="0">
                <a:solidFill>
                  <a:srgbClr val="5A336F"/>
                </a:solidFill>
                <a:latin typeface="Arial" panose="020B0604020202020204" pitchFamily="34" charset="0"/>
                <a:cs typeface="Arial" panose="020B0604020202020204" pitchFamily="34" charset="0"/>
              </a:rPr>
            </a:br>
            <a:endParaRPr lang="en-US" sz="3000" b="1" dirty="0">
              <a:solidFill>
                <a:srgbClr val="5A336F"/>
              </a:solidFill>
              <a:latin typeface="Arial" panose="020B0604020202020204" pitchFamily="34" charset="0"/>
              <a:cs typeface="Arial" panose="020B0604020202020204" pitchFamily="34" charset="0"/>
            </a:endParaRPr>
          </a:p>
        </p:txBody>
      </p:sp>
      <p:sp>
        <p:nvSpPr>
          <p:cNvPr id="6" name="Content Placeholder 2"/>
          <p:cNvSpPr>
            <a:spLocks noGrp="1"/>
          </p:cNvSpPr>
          <p:nvPr>
            <p:ph idx="1"/>
          </p:nvPr>
        </p:nvSpPr>
        <p:spPr>
          <a:xfrm>
            <a:off x="550572" y="1487254"/>
            <a:ext cx="8193220" cy="3751442"/>
          </a:xfrm>
        </p:spPr>
        <p:txBody>
          <a:bodyPr>
            <a:noAutofit/>
          </a:bodyPr>
          <a:lstStyle/>
          <a:p>
            <a:pPr marL="0" indent="0">
              <a:buNone/>
            </a:pPr>
            <a:endParaRPr lang="en-US" sz="1800" dirty="0">
              <a:latin typeface="Arial" panose="020B060402020202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a:p>
            <a:pPr marL="0" indent="0">
              <a:buNone/>
            </a:pPr>
            <a:endParaRPr lang="en-US" sz="1500" dirty="0">
              <a:latin typeface="Arial" panose="020B0604020202020204" pitchFamily="34" charset="0"/>
              <a:cs typeface="Arial" panose="020B0604020202020204" pitchFamily="34" charset="0"/>
            </a:endParaRPr>
          </a:p>
          <a:p>
            <a:pPr>
              <a:spcBef>
                <a:spcPts val="900"/>
              </a:spcBef>
            </a:pPr>
            <a:r>
              <a:rPr lang="en-US" sz="1500" dirty="0">
                <a:latin typeface="Arial" panose="020B0604020202020204" pitchFamily="34" charset="0"/>
                <a:cs typeface="Arial" panose="020B0604020202020204" pitchFamily="34" charset="0"/>
              </a:rPr>
              <a:t>14 NYCRR 599-1.4(f) and (j) or 14 NYCRR 825.4(f) and (j), which defines “integrated care services” and “primary care services.”  </a:t>
            </a:r>
          </a:p>
          <a:p>
            <a:pPr>
              <a:spcBef>
                <a:spcPts val="900"/>
              </a:spcBef>
            </a:pPr>
            <a:r>
              <a:rPr lang="en-US" sz="1500" dirty="0">
                <a:latin typeface="Arial" panose="020B0604020202020204" pitchFamily="34" charset="0"/>
                <a:cs typeface="Arial" panose="020B0604020202020204" pitchFamily="34" charset="0"/>
              </a:rPr>
              <a:t>14 NYCRR 599-1.6(b) or 14 NYCRR 825.6(b), which provides the governing board’s oversight responsibilities with respect to the integrated services provider.</a:t>
            </a:r>
          </a:p>
          <a:p>
            <a:pPr>
              <a:spcBef>
                <a:spcPts val="900"/>
              </a:spcBef>
            </a:pPr>
            <a:r>
              <a:rPr lang="en-US" sz="1500" dirty="0">
                <a:latin typeface="Arial" panose="020B0604020202020204" pitchFamily="34" charset="0"/>
                <a:cs typeface="Arial" panose="020B0604020202020204" pitchFamily="34" charset="0"/>
              </a:rPr>
              <a:t>14 NYCRR 599-1.8(d), (e), (f), (g), (i), (j), (k), (l), (m) and (n) or 14 NYCRR 825.8(d), (e), (f), (g), (i), (j), (k), (l), (m) and (n), which identifies minimum policies and procedures for integrated services providers.</a:t>
            </a:r>
          </a:p>
          <a:p>
            <a:pPr>
              <a:spcBef>
                <a:spcPts val="900"/>
              </a:spcBef>
            </a:pPr>
            <a:r>
              <a:rPr lang="en-US" sz="1500" dirty="0">
                <a:latin typeface="Arial" panose="020B0604020202020204" pitchFamily="34" charset="0"/>
                <a:cs typeface="Arial" panose="020B0604020202020204" pitchFamily="34" charset="0"/>
              </a:rPr>
              <a:t>14 NYCRR 599-1.9(a) or 14 NYCRR 825.9(a), which identifies the minimum services required of providers that will be integrating primary care services. </a:t>
            </a:r>
          </a:p>
          <a:p>
            <a:pPr marL="0" indent="0">
              <a:spcBef>
                <a:spcPts val="900"/>
              </a:spcBef>
              <a:buNone/>
            </a:pPr>
            <a:endParaRPr lang="en-US" sz="1500" dirty="0">
              <a:latin typeface="Arial" panose="020B0604020202020204" pitchFamily="34" charset="0"/>
              <a:cs typeface="Arial" panose="020B0604020202020204" pitchFamily="34" charset="0"/>
            </a:endParaRPr>
          </a:p>
          <a:p>
            <a:pPr marL="0" indent="0">
              <a:buNone/>
            </a:pPr>
            <a:endParaRPr lang="en-US" sz="1500" dirty="0">
              <a:latin typeface="Arial" panose="020B0604020202020204" pitchFamily="34" charset="0"/>
              <a:cs typeface="Arial" panose="020B0604020202020204" pitchFamily="34" charset="0"/>
            </a:endParaRPr>
          </a:p>
          <a:p>
            <a:pPr lvl="0"/>
            <a:endParaRPr lang="en-US" sz="1800" dirty="0">
              <a:latin typeface="Arial" panose="020B0604020202020204" pitchFamily="34" charset="0"/>
              <a:cs typeface="Arial" panose="020B0604020202020204" pitchFamily="34" charset="0"/>
            </a:endParaRPr>
          </a:p>
          <a:p>
            <a:pPr marL="0" indent="0">
              <a:buNone/>
            </a:pPr>
            <a:endParaRPr lang="en-US" sz="1800" b="1" dirty="0">
              <a:latin typeface="Arial" panose="020B0604020202020204" pitchFamily="34" charset="0"/>
              <a:cs typeface="Arial" panose="020B0604020202020204" pitchFamily="34" charset="0"/>
            </a:endParaRPr>
          </a:p>
        </p:txBody>
      </p:sp>
      <p:sp>
        <p:nvSpPr>
          <p:cNvPr id="8" name="TextBox 7"/>
          <p:cNvSpPr txBox="1"/>
          <p:nvPr/>
        </p:nvSpPr>
        <p:spPr>
          <a:xfrm>
            <a:off x="135653" y="1010398"/>
            <a:ext cx="8847574"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January 2015						              		</a:t>
            </a:r>
          </a:p>
        </p:txBody>
      </p:sp>
      <p:pic>
        <p:nvPicPr>
          <p:cNvPr id="10" name="Picture 9" descr="NYS_DOH_MedicaidRedesign_purpl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68553" y="5613164"/>
            <a:ext cx="1970639" cy="310109"/>
          </a:xfrm>
          <a:prstGeom prst="rect">
            <a:avLst/>
          </a:prstGeom>
        </p:spPr>
      </p:pic>
    </p:spTree>
    <p:extLst>
      <p:ext uri="{BB962C8B-B14F-4D97-AF65-F5344CB8AC3E}">
        <p14:creationId xmlns:p14="http://schemas.microsoft.com/office/powerpoint/2010/main" val="19949355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974325"/>
            <a:ext cx="9144000" cy="292239"/>
          </a:xfrm>
          <a:prstGeom prst="rect">
            <a:avLst/>
          </a:prstGeom>
          <a:solidFill>
            <a:srgbClr val="5A33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2B800"/>
              </a:solidFill>
            </a:endParaRPr>
          </a:p>
        </p:txBody>
      </p:sp>
      <p:sp>
        <p:nvSpPr>
          <p:cNvPr id="5" name="Rectangle 4"/>
          <p:cNvSpPr/>
          <p:nvPr/>
        </p:nvSpPr>
        <p:spPr>
          <a:xfrm>
            <a:off x="0" y="857262"/>
            <a:ext cx="9144000" cy="113044"/>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a:p>
        </p:txBody>
      </p:sp>
      <p:sp>
        <p:nvSpPr>
          <p:cNvPr id="7" name="Title 7"/>
          <p:cNvSpPr>
            <a:spLocks noGrp="1"/>
          </p:cNvSpPr>
          <p:nvPr>
            <p:ph type="title"/>
          </p:nvPr>
        </p:nvSpPr>
        <p:spPr>
          <a:xfrm>
            <a:off x="476283" y="1592614"/>
            <a:ext cx="8267509" cy="1076486"/>
          </a:xfrm>
        </p:spPr>
        <p:txBody>
          <a:bodyPr>
            <a:noAutofit/>
          </a:bodyPr>
          <a:lstStyle/>
          <a:p>
            <a:pPr algn="ctr"/>
            <a:r>
              <a:rPr lang="en-US" sz="3000" b="1" dirty="0" smtClean="0">
                <a:solidFill>
                  <a:srgbClr val="5A336F"/>
                </a:solidFill>
                <a:latin typeface="Arial" panose="020B0604020202020204" pitchFamily="34" charset="0"/>
                <a:cs typeface="Arial" panose="020B0604020202020204" pitchFamily="34" charset="0"/>
              </a:rPr>
              <a:t>Providers Licensed by OMH or OASAS Integrating Primary Care Services (cont.)</a:t>
            </a:r>
            <a:br>
              <a:rPr lang="en-US" sz="3000" b="1" dirty="0" smtClean="0">
                <a:solidFill>
                  <a:srgbClr val="5A336F"/>
                </a:solidFill>
                <a:latin typeface="Arial" panose="020B0604020202020204" pitchFamily="34" charset="0"/>
                <a:cs typeface="Arial" panose="020B0604020202020204" pitchFamily="34" charset="0"/>
              </a:rPr>
            </a:br>
            <a:endParaRPr lang="en-US" sz="3000" b="1" dirty="0">
              <a:solidFill>
                <a:srgbClr val="5A336F"/>
              </a:solidFill>
              <a:latin typeface="Arial" panose="020B0604020202020204" pitchFamily="34" charset="0"/>
              <a:cs typeface="Arial" panose="020B0604020202020204" pitchFamily="34" charset="0"/>
            </a:endParaRPr>
          </a:p>
        </p:txBody>
      </p:sp>
      <p:sp>
        <p:nvSpPr>
          <p:cNvPr id="6" name="Content Placeholder 2"/>
          <p:cNvSpPr>
            <a:spLocks noGrp="1"/>
          </p:cNvSpPr>
          <p:nvPr>
            <p:ph idx="1"/>
          </p:nvPr>
        </p:nvSpPr>
        <p:spPr>
          <a:xfrm>
            <a:off x="550572" y="1487254"/>
            <a:ext cx="8193220" cy="3751442"/>
          </a:xfrm>
        </p:spPr>
        <p:txBody>
          <a:bodyPr>
            <a:noAutofit/>
          </a:bodyPr>
          <a:lstStyle/>
          <a:p>
            <a:pPr marL="0" indent="0">
              <a:buNone/>
            </a:pPr>
            <a:endParaRPr lang="en-US" sz="1800" dirty="0">
              <a:latin typeface="Arial" panose="020B060402020202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a:p>
            <a:pPr marL="0" indent="0">
              <a:buNone/>
            </a:pPr>
            <a:endParaRPr lang="en-US" sz="1500" dirty="0">
              <a:latin typeface="Arial" panose="020B0604020202020204" pitchFamily="34" charset="0"/>
              <a:cs typeface="Arial" panose="020B0604020202020204" pitchFamily="34" charset="0"/>
            </a:endParaRPr>
          </a:p>
          <a:p>
            <a:pPr>
              <a:spcBef>
                <a:spcPts val="900"/>
              </a:spcBef>
            </a:pPr>
            <a:r>
              <a:rPr lang="en-US" sz="1500" dirty="0">
                <a:latin typeface="Arial" panose="020B0604020202020204" pitchFamily="34" charset="0"/>
                <a:cs typeface="Arial" panose="020B0604020202020204" pitchFamily="34" charset="0"/>
              </a:rPr>
              <a:t>14 NYCRR 599-1.10 or 14 NYCRR 825.10, which provide minimum physical plant requirements for facilities integrating services.</a:t>
            </a:r>
          </a:p>
          <a:p>
            <a:pPr>
              <a:spcBef>
                <a:spcPts val="900"/>
              </a:spcBef>
            </a:pPr>
            <a:r>
              <a:rPr lang="en-US" sz="1500" dirty="0">
                <a:latin typeface="Arial" panose="020B0604020202020204" pitchFamily="34" charset="0"/>
                <a:cs typeface="Arial" panose="020B0604020202020204" pitchFamily="34" charset="0"/>
              </a:rPr>
              <a:t>14 NYCRR 599-1.11(a)(1) or 14 NYCRR 825.11(a)(1), which requires providers integrating primary care services to ensure the development and implementation of a written quality assurance program.</a:t>
            </a:r>
          </a:p>
          <a:p>
            <a:pPr>
              <a:spcBef>
                <a:spcPts val="900"/>
              </a:spcBef>
            </a:pPr>
            <a:r>
              <a:rPr lang="en-US" sz="1500" dirty="0">
                <a:latin typeface="Arial" panose="020B0604020202020204" pitchFamily="34" charset="0"/>
                <a:cs typeface="Arial" panose="020B0604020202020204" pitchFamily="34" charset="0"/>
              </a:rPr>
              <a:t>14 NYCRR 599-1.12(a), (b) and (c)(1) or 14 NYCRR 825.12(a), (b) and (c)(1), which provides staffing requirements.</a:t>
            </a:r>
          </a:p>
          <a:p>
            <a:pPr>
              <a:spcBef>
                <a:spcPts val="900"/>
              </a:spcBef>
            </a:pPr>
            <a:r>
              <a:rPr lang="en-US" sz="1500" dirty="0">
                <a:latin typeface="Arial" panose="020B0604020202020204" pitchFamily="34" charset="0"/>
                <a:cs typeface="Arial" panose="020B0604020202020204" pitchFamily="34" charset="0"/>
              </a:rPr>
              <a:t>14 NYCRR 599-1.13(c), (d)(1), (d)(2)(i), (d)(10), (d)(11), (e) and (f) or 825.13(c), (d)(1), (d)(2)(i), (d)(10), (d)(11), (e) and (f), which requires that a record be maintained for every individual admitted to and treated by a provider integrating services.  Additional requirements include designated record keeping staff, record retention and minimum content fields specific to each model.  Confidentiality of records is assured via patient consents and disclosures compliant with state and federal law.</a:t>
            </a:r>
          </a:p>
          <a:p>
            <a:pPr marL="0" indent="0">
              <a:spcBef>
                <a:spcPts val="900"/>
              </a:spcBef>
              <a:buNone/>
            </a:pPr>
            <a:endParaRPr lang="en-US" sz="1500" dirty="0">
              <a:latin typeface="Arial" panose="020B0604020202020204" pitchFamily="34" charset="0"/>
              <a:cs typeface="Arial" panose="020B0604020202020204" pitchFamily="34" charset="0"/>
            </a:endParaRPr>
          </a:p>
          <a:p>
            <a:pPr marL="0" indent="0">
              <a:buNone/>
            </a:pPr>
            <a:endParaRPr lang="en-US" sz="1500" dirty="0">
              <a:latin typeface="Arial" panose="020B0604020202020204" pitchFamily="34" charset="0"/>
              <a:cs typeface="Arial" panose="020B0604020202020204" pitchFamily="34" charset="0"/>
            </a:endParaRPr>
          </a:p>
          <a:p>
            <a:pPr lvl="0"/>
            <a:endParaRPr lang="en-US" sz="1800" dirty="0">
              <a:latin typeface="Arial" panose="020B0604020202020204" pitchFamily="34" charset="0"/>
              <a:cs typeface="Arial" panose="020B0604020202020204" pitchFamily="34" charset="0"/>
            </a:endParaRPr>
          </a:p>
          <a:p>
            <a:pPr marL="0" indent="0">
              <a:buNone/>
            </a:pPr>
            <a:endParaRPr lang="en-US" sz="1800" b="1" dirty="0">
              <a:latin typeface="Arial" panose="020B0604020202020204" pitchFamily="34" charset="0"/>
              <a:cs typeface="Arial" panose="020B0604020202020204" pitchFamily="34" charset="0"/>
            </a:endParaRPr>
          </a:p>
        </p:txBody>
      </p:sp>
      <p:sp>
        <p:nvSpPr>
          <p:cNvPr id="8" name="TextBox 7"/>
          <p:cNvSpPr txBox="1"/>
          <p:nvPr/>
        </p:nvSpPr>
        <p:spPr>
          <a:xfrm>
            <a:off x="135653" y="1010398"/>
            <a:ext cx="8847574"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January 2015						              		</a:t>
            </a:r>
          </a:p>
        </p:txBody>
      </p:sp>
      <p:pic>
        <p:nvPicPr>
          <p:cNvPr id="10" name="Picture 9" descr="NYS_DOH_MedicaidRedesign_purpl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68553" y="5613164"/>
            <a:ext cx="1970639" cy="310109"/>
          </a:xfrm>
          <a:prstGeom prst="rect">
            <a:avLst/>
          </a:prstGeom>
        </p:spPr>
      </p:pic>
    </p:spTree>
    <p:extLst>
      <p:ext uri="{BB962C8B-B14F-4D97-AF65-F5344CB8AC3E}">
        <p14:creationId xmlns:p14="http://schemas.microsoft.com/office/powerpoint/2010/main" val="16974128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211016"/>
            <a:ext cx="9144000" cy="434355"/>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2B800"/>
              </a:solidFill>
            </a:endParaRPr>
          </a:p>
        </p:txBody>
      </p:sp>
      <p:sp>
        <p:nvSpPr>
          <p:cNvPr id="13" name="Rectangle 12"/>
          <p:cNvSpPr/>
          <p:nvPr/>
        </p:nvSpPr>
        <p:spPr>
          <a:xfrm>
            <a:off x="-1" y="-2687"/>
            <a:ext cx="9144000" cy="213703"/>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a:p>
        </p:txBody>
      </p:sp>
      <p:sp>
        <p:nvSpPr>
          <p:cNvPr id="14" name="TextBox 13"/>
          <p:cNvSpPr txBox="1"/>
          <p:nvPr/>
        </p:nvSpPr>
        <p:spPr>
          <a:xfrm>
            <a:off x="-1" y="279949"/>
            <a:ext cx="9143999" cy="388765"/>
          </a:xfrm>
          <a:prstGeom prst="rect">
            <a:avLst/>
          </a:prstGeom>
          <a:noFill/>
        </p:spPr>
        <p:txBody>
          <a:bodyPr wrap="square" rtlCol="0">
            <a:noAutofit/>
          </a:bodyPr>
          <a:lstStyle/>
          <a:p>
            <a:r>
              <a:rPr lang="en-US" sz="1050" b="1" i="1" dirty="0" smtClean="0">
                <a:solidFill>
                  <a:schemeClr val="bg1"/>
                </a:solidFill>
                <a:latin typeface="Arial" panose="020B0604020202020204" pitchFamily="34" charset="0"/>
                <a:cs typeface="Arial" panose="020B0604020202020204" pitchFamily="34" charset="0"/>
              </a:rPr>
              <a:t>January 16</a:t>
            </a:r>
            <a:r>
              <a:rPr lang="en-US" sz="1050" b="1" i="1" baseline="30000" dirty="0" smtClean="0">
                <a:solidFill>
                  <a:schemeClr val="bg1"/>
                </a:solidFill>
                <a:latin typeface="Arial" panose="020B0604020202020204" pitchFamily="34" charset="0"/>
                <a:cs typeface="Arial" panose="020B0604020202020204" pitchFamily="34" charset="0"/>
              </a:rPr>
              <a:t>th</a:t>
            </a:r>
            <a:r>
              <a:rPr lang="en-US" sz="1050" b="1" i="1" dirty="0" smtClean="0">
                <a:solidFill>
                  <a:schemeClr val="bg1"/>
                </a:solidFill>
                <a:latin typeface="Arial" panose="020B0604020202020204" pitchFamily="34" charset="0"/>
                <a:cs typeface="Arial" panose="020B0604020202020204" pitchFamily="34" charset="0"/>
              </a:rPr>
              <a:t> 2015</a:t>
            </a:r>
            <a:r>
              <a:rPr lang="en-US" sz="1050" b="1" i="1" dirty="0">
                <a:solidFill>
                  <a:schemeClr val="bg1"/>
                </a:solidFill>
                <a:latin typeface="Arial" panose="020B0604020202020204" pitchFamily="34" charset="0"/>
                <a:cs typeface="Arial" panose="020B0604020202020204" pitchFamily="34" charset="0"/>
              </a:rPr>
              <a:t>							</a:t>
            </a:r>
          </a:p>
        </p:txBody>
      </p:sp>
      <p:sp>
        <p:nvSpPr>
          <p:cNvPr id="24" name="Text Placeholder 8"/>
          <p:cNvSpPr txBox="1">
            <a:spLocks/>
          </p:cNvSpPr>
          <p:nvPr/>
        </p:nvSpPr>
        <p:spPr>
          <a:xfrm>
            <a:off x="108969" y="722437"/>
            <a:ext cx="8904724" cy="684793"/>
          </a:xfrm>
          <a:prstGeom prst="rect">
            <a:avLst/>
          </a:prstGeom>
          <a:noFill/>
          <a:ln w="6350">
            <a:noFill/>
          </a:ln>
        </p:spPr>
        <p:txBody>
          <a:bodyPr vert="horz" lIns="0" tIns="0" rIns="0" bIns="0" rtlCol="0" anchor="t"/>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762000" fontAlgn="base">
              <a:spcBef>
                <a:spcPct val="40000"/>
              </a:spcBef>
              <a:spcAft>
                <a:spcPct val="0"/>
              </a:spcAft>
            </a:pPr>
            <a:r>
              <a:rPr lang="en-US" sz="2000" b="1" dirty="0" smtClean="0">
                <a:solidFill>
                  <a:schemeClr val="accent4"/>
                </a:solidFill>
                <a:latin typeface="Arial"/>
                <a:cs typeface="Arial" pitchFamily="34" charset="0"/>
              </a:rPr>
              <a:t>Conceptual Overview of the Implementation Plan Process</a:t>
            </a:r>
            <a:endParaRPr lang="en-US" sz="2000" b="1" dirty="0">
              <a:solidFill>
                <a:schemeClr val="accent4"/>
              </a:solidFill>
              <a:latin typeface="Arial"/>
              <a:cs typeface="Arial" pitchFamily="34" charset="0"/>
            </a:endParaRPr>
          </a:p>
          <a:p>
            <a:pPr marL="0" lvl="1">
              <a:spcBef>
                <a:spcPts val="300"/>
              </a:spcBef>
              <a:defRPr/>
            </a:pPr>
            <a:r>
              <a:rPr lang="en-US" sz="2000" i="1" dirty="0" smtClean="0">
                <a:solidFill>
                  <a:srgbClr val="503278"/>
                </a:solidFill>
                <a:latin typeface="Arial"/>
                <a:cs typeface="Arial" pitchFamily="34" charset="0"/>
              </a:rPr>
              <a:t>The role </a:t>
            </a:r>
            <a:r>
              <a:rPr lang="en-US" sz="2000" i="1" dirty="0">
                <a:solidFill>
                  <a:srgbClr val="503278"/>
                </a:solidFill>
                <a:latin typeface="Arial"/>
                <a:cs typeface="Arial" pitchFamily="34" charset="0"/>
              </a:rPr>
              <a:t>of the implementation plan</a:t>
            </a:r>
          </a:p>
        </p:txBody>
      </p:sp>
      <p:pic>
        <p:nvPicPr>
          <p:cNvPr id="68" name="Picture 67" descr="NYS_DOH_MedicaidRedesign_purpl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79596" y="6373664"/>
            <a:ext cx="2627518" cy="413479"/>
          </a:xfrm>
          <a:prstGeom prst="rect">
            <a:avLst/>
          </a:prstGeom>
        </p:spPr>
      </p:pic>
      <p:sp>
        <p:nvSpPr>
          <p:cNvPr id="36" name="Text Placeholder 2"/>
          <p:cNvSpPr txBox="1">
            <a:spLocks/>
          </p:cNvSpPr>
          <p:nvPr/>
        </p:nvSpPr>
        <p:spPr>
          <a:xfrm>
            <a:off x="583013" y="1613202"/>
            <a:ext cx="8430680" cy="4691804"/>
          </a:xfrm>
          <a:prstGeom prst="rect">
            <a:avLst/>
          </a:prstGeom>
        </p:spPr>
        <p:txBody>
          <a:bodyPr vert="horz" lIns="91440" tIns="45720" rIns="91440" bIns="45720" rtlCol="0" anchor="t"/>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1">
              <a:spcBef>
                <a:spcPts val="1200"/>
              </a:spcBef>
              <a:defRPr/>
            </a:pPr>
            <a:r>
              <a:rPr lang="en-US" b="1" dirty="0" smtClean="0">
                <a:solidFill>
                  <a:srgbClr val="503278"/>
                </a:solidFill>
                <a:latin typeface="Arial"/>
                <a:cs typeface="Arial" pitchFamily="34" charset="0"/>
              </a:rPr>
              <a:t>Defining </a:t>
            </a:r>
            <a:r>
              <a:rPr lang="en-US" b="1" dirty="0">
                <a:solidFill>
                  <a:srgbClr val="503278"/>
                </a:solidFill>
                <a:latin typeface="Arial"/>
                <a:cs typeface="Arial" pitchFamily="34" charset="0"/>
              </a:rPr>
              <a:t>the structure for the quarterly reports:</a:t>
            </a:r>
          </a:p>
          <a:p>
            <a:pPr marL="273050" lvl="2" indent="-273050">
              <a:spcBef>
                <a:spcPts val="2400"/>
              </a:spcBef>
              <a:buClr>
                <a:srgbClr val="97989A"/>
              </a:buClr>
              <a:buFont typeface="Arial" pitchFamily="34" charset="0"/>
              <a:buChar char="■"/>
              <a:defRPr/>
            </a:pPr>
            <a:r>
              <a:rPr lang="en-US" dirty="0">
                <a:latin typeface="Arial"/>
                <a:cs typeface="Arial" pitchFamily="34" charset="0"/>
              </a:rPr>
              <a:t>PPSs’ quarterly reports will represent an update on each aspect of the implementation plan</a:t>
            </a:r>
          </a:p>
          <a:p>
            <a:pPr marL="273050" lvl="2" indent="-273050">
              <a:spcBef>
                <a:spcPts val="2400"/>
              </a:spcBef>
              <a:buClr>
                <a:srgbClr val="97989A"/>
              </a:buClr>
              <a:buFont typeface="Arial" pitchFamily="34" charset="0"/>
              <a:buChar char="■"/>
              <a:defRPr/>
            </a:pPr>
            <a:r>
              <a:rPr lang="en-US" dirty="0" smtClean="0">
                <a:latin typeface="Arial"/>
                <a:cs typeface="Arial" pitchFamily="34" charset="0"/>
              </a:rPr>
              <a:t>Certain aspects </a:t>
            </a:r>
            <a:r>
              <a:rPr lang="en-US" dirty="0">
                <a:latin typeface="Arial"/>
                <a:cs typeface="Arial" pitchFamily="34" charset="0"/>
              </a:rPr>
              <a:t>will be directly linked to the award of DSRIP funds (</a:t>
            </a:r>
            <a:r>
              <a:rPr lang="en-US" dirty="0" smtClean="0">
                <a:latin typeface="Arial"/>
                <a:cs typeface="Arial" pitchFamily="34" charset="0"/>
              </a:rPr>
              <a:t>e.g</a:t>
            </a:r>
            <a:r>
              <a:rPr lang="en-US" dirty="0">
                <a:latin typeface="Arial"/>
                <a:cs typeface="Arial" pitchFamily="34" charset="0"/>
              </a:rPr>
              <a:t>. progress against patient engagement speed </a:t>
            </a:r>
            <a:r>
              <a:rPr lang="en-US" dirty="0" smtClean="0">
                <a:latin typeface="Arial"/>
                <a:cs typeface="Arial" pitchFamily="34" charset="0"/>
              </a:rPr>
              <a:t>commitments).</a:t>
            </a:r>
          </a:p>
          <a:p>
            <a:pPr marL="273050" lvl="2" indent="-273050">
              <a:spcBef>
                <a:spcPts val="2400"/>
              </a:spcBef>
              <a:buClr>
                <a:srgbClr val="97989A"/>
              </a:buClr>
              <a:buFont typeface="Arial" pitchFamily="34" charset="0"/>
              <a:buChar char="■"/>
              <a:defRPr/>
            </a:pPr>
            <a:r>
              <a:rPr lang="en-US" dirty="0" smtClean="0">
                <a:latin typeface="Arial"/>
                <a:cs typeface="Arial" pitchFamily="34" charset="0"/>
              </a:rPr>
              <a:t>Other </a:t>
            </a:r>
            <a:r>
              <a:rPr lang="en-US" dirty="0">
                <a:latin typeface="Arial"/>
                <a:cs typeface="Arial" pitchFamily="34" charset="0"/>
              </a:rPr>
              <a:t>aspects are designed for qualitative insight and to provide basis for discussion regarding process and challenges with DOH and other state </a:t>
            </a:r>
            <a:r>
              <a:rPr lang="en-US" dirty="0" smtClean="0">
                <a:latin typeface="Arial"/>
                <a:cs typeface="Arial" pitchFamily="34" charset="0"/>
              </a:rPr>
              <a:t>units.</a:t>
            </a:r>
            <a:endParaRPr lang="en-US" dirty="0">
              <a:latin typeface="Arial"/>
              <a:cs typeface="Arial" pitchFamily="34" charset="0"/>
            </a:endParaRPr>
          </a:p>
        </p:txBody>
      </p:sp>
      <p:grpSp>
        <p:nvGrpSpPr>
          <p:cNvPr id="69" name="Group 68"/>
          <p:cNvGrpSpPr/>
          <p:nvPr/>
        </p:nvGrpSpPr>
        <p:grpSpPr>
          <a:xfrm>
            <a:off x="149177" y="1544544"/>
            <a:ext cx="407418" cy="439544"/>
            <a:chOff x="3250182" y="3429000"/>
            <a:chExt cx="407418" cy="439544"/>
          </a:xfrm>
        </p:grpSpPr>
        <p:sp>
          <p:nvSpPr>
            <p:cNvPr id="70" name="Oval 69"/>
            <p:cNvSpPr/>
            <p:nvPr/>
          </p:nvSpPr>
          <p:spPr>
            <a:xfrm>
              <a:off x="3250182" y="3487544"/>
              <a:ext cx="381000" cy="381000"/>
            </a:xfrm>
            <a:prstGeom prst="ellipse">
              <a:avLst/>
            </a:prstGeom>
            <a:solidFill>
              <a:srgbClr val="8099C6"/>
            </a:solidFill>
            <a:ln>
              <a:solidFill>
                <a:srgbClr val="E5EAF3"/>
              </a:solid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US" b="1" i="1" dirty="0"/>
            </a:p>
          </p:txBody>
        </p:sp>
        <p:sp>
          <p:nvSpPr>
            <p:cNvPr id="71" name="Oval 70"/>
            <p:cNvSpPr/>
            <p:nvPr/>
          </p:nvSpPr>
          <p:spPr>
            <a:xfrm>
              <a:off x="3276600" y="3429000"/>
              <a:ext cx="381000" cy="3810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54000" tIns="54000" rIns="54000" bIns="54000" rtlCol="0" anchor="ctr" anchorCtr="1"/>
            <a:lstStyle/>
            <a:p>
              <a:pPr algn="ctr"/>
              <a:r>
                <a:rPr lang="en-US" sz="3600" b="1" i="1" dirty="0" smtClean="0">
                  <a:solidFill>
                    <a:schemeClr val="accent4">
                      <a:lumMod val="50000"/>
                    </a:schemeClr>
                  </a:solidFill>
                </a:rPr>
                <a:t>1</a:t>
              </a:r>
              <a:endParaRPr lang="en-US" sz="3600" b="1" i="1" dirty="0">
                <a:solidFill>
                  <a:schemeClr val="accent4">
                    <a:lumMod val="50000"/>
                  </a:schemeClr>
                </a:solidFill>
              </a:endParaRPr>
            </a:p>
          </p:txBody>
        </p:sp>
      </p:grpSp>
      <p:sp>
        <p:nvSpPr>
          <p:cNvPr id="2" name="Slide Number Placeholder 1"/>
          <p:cNvSpPr>
            <a:spLocks noGrp="1"/>
          </p:cNvSpPr>
          <p:nvPr>
            <p:ph type="sldNum" sz="quarter" idx="12"/>
          </p:nvPr>
        </p:nvSpPr>
        <p:spPr/>
        <p:txBody>
          <a:bodyPr/>
          <a:lstStyle/>
          <a:p>
            <a:fld id="{03768EE8-2548-4B81-96CA-2A79AF6555F1}" type="slidenum">
              <a:rPr lang="en-US" smtClean="0"/>
              <a:t>6</a:t>
            </a:fld>
            <a:endParaRPr lang="en-US"/>
          </a:p>
        </p:txBody>
      </p:sp>
    </p:spTree>
    <p:extLst>
      <p:ext uri="{BB962C8B-B14F-4D97-AF65-F5344CB8AC3E}">
        <p14:creationId xmlns:p14="http://schemas.microsoft.com/office/powerpoint/2010/main" val="107792561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974325"/>
            <a:ext cx="9144000" cy="292239"/>
          </a:xfrm>
          <a:prstGeom prst="rect">
            <a:avLst/>
          </a:prstGeom>
          <a:solidFill>
            <a:srgbClr val="5A33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2B800"/>
              </a:solidFill>
            </a:endParaRPr>
          </a:p>
        </p:txBody>
      </p:sp>
      <p:sp>
        <p:nvSpPr>
          <p:cNvPr id="5" name="Rectangle 4"/>
          <p:cNvSpPr/>
          <p:nvPr/>
        </p:nvSpPr>
        <p:spPr>
          <a:xfrm>
            <a:off x="0" y="857262"/>
            <a:ext cx="9144000" cy="113044"/>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a:p>
        </p:txBody>
      </p:sp>
      <p:sp>
        <p:nvSpPr>
          <p:cNvPr id="7" name="Title 7"/>
          <p:cNvSpPr>
            <a:spLocks noGrp="1"/>
          </p:cNvSpPr>
          <p:nvPr>
            <p:ph type="title"/>
          </p:nvPr>
        </p:nvSpPr>
        <p:spPr>
          <a:xfrm>
            <a:off x="425685" y="1832644"/>
            <a:ext cx="8267509" cy="1076486"/>
          </a:xfrm>
        </p:spPr>
        <p:txBody>
          <a:bodyPr>
            <a:noAutofit/>
          </a:bodyPr>
          <a:lstStyle/>
          <a:p>
            <a:pPr algn="ctr"/>
            <a:r>
              <a:rPr lang="en-US" sz="3000" b="1" dirty="0" smtClean="0">
                <a:solidFill>
                  <a:srgbClr val="5A336F"/>
                </a:solidFill>
                <a:latin typeface="Arial" panose="020B0604020202020204" pitchFamily="34" charset="0"/>
                <a:cs typeface="Arial" panose="020B0604020202020204" pitchFamily="34" charset="0"/>
              </a:rPr>
              <a:t>Providers Licensed by OMH or OASAS Integrating Mental Health and Substance Use Disorder Services</a:t>
            </a:r>
            <a:br>
              <a:rPr lang="en-US" sz="3000" b="1" dirty="0" smtClean="0">
                <a:solidFill>
                  <a:srgbClr val="5A336F"/>
                </a:solidFill>
                <a:latin typeface="Arial" panose="020B0604020202020204" pitchFamily="34" charset="0"/>
                <a:cs typeface="Arial" panose="020B0604020202020204" pitchFamily="34" charset="0"/>
              </a:rPr>
            </a:br>
            <a:endParaRPr lang="en-US" sz="3000" b="1" dirty="0">
              <a:solidFill>
                <a:srgbClr val="5A336F"/>
              </a:solidFill>
              <a:latin typeface="Arial" panose="020B0604020202020204" pitchFamily="34" charset="0"/>
              <a:cs typeface="Arial" panose="020B0604020202020204" pitchFamily="34" charset="0"/>
            </a:endParaRPr>
          </a:p>
        </p:txBody>
      </p:sp>
      <p:sp>
        <p:nvSpPr>
          <p:cNvPr id="6" name="Content Placeholder 2"/>
          <p:cNvSpPr>
            <a:spLocks noGrp="1"/>
          </p:cNvSpPr>
          <p:nvPr>
            <p:ph idx="1"/>
          </p:nvPr>
        </p:nvSpPr>
        <p:spPr>
          <a:xfrm>
            <a:off x="550572" y="1487254"/>
            <a:ext cx="8193220" cy="3751442"/>
          </a:xfrm>
        </p:spPr>
        <p:txBody>
          <a:bodyPr>
            <a:noAutofit/>
          </a:bodyPr>
          <a:lstStyle/>
          <a:p>
            <a:pPr marL="0" indent="0">
              <a:buNone/>
            </a:pPr>
            <a:endParaRPr lang="en-US" sz="1800" dirty="0">
              <a:latin typeface="Arial" panose="020B060402020202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a:p>
            <a:pPr marL="0" indent="0">
              <a:buNone/>
            </a:pPr>
            <a:endParaRPr lang="en-US" sz="1500" dirty="0">
              <a:latin typeface="Arial" panose="020B0604020202020204" pitchFamily="34" charset="0"/>
              <a:cs typeface="Arial" panose="020B0604020202020204" pitchFamily="34" charset="0"/>
            </a:endParaRPr>
          </a:p>
          <a:p>
            <a:pPr marL="0" indent="0">
              <a:buNone/>
            </a:pPr>
            <a:endParaRPr lang="en-US" sz="1500" dirty="0">
              <a:latin typeface="Arial" panose="020B0604020202020204" pitchFamily="34" charset="0"/>
              <a:cs typeface="Arial" panose="020B0604020202020204" pitchFamily="34" charset="0"/>
            </a:endParaRPr>
          </a:p>
          <a:p>
            <a:pPr>
              <a:spcBef>
                <a:spcPts val="900"/>
              </a:spcBef>
            </a:pPr>
            <a:r>
              <a:rPr lang="en-US" sz="1500" dirty="0">
                <a:latin typeface="Arial" panose="020B0604020202020204" pitchFamily="34" charset="0"/>
                <a:cs typeface="Arial" panose="020B0604020202020204" pitchFamily="34" charset="0"/>
              </a:rPr>
              <a:t>14 NYCRR 599-1.4(f) or 14 NYCRR 825.4(f), which defines “integrated care services.” </a:t>
            </a:r>
          </a:p>
          <a:p>
            <a:pPr>
              <a:spcBef>
                <a:spcPts val="900"/>
              </a:spcBef>
            </a:pPr>
            <a:r>
              <a:rPr lang="en-US" sz="1500" dirty="0">
                <a:latin typeface="Arial" panose="020B0604020202020204" pitchFamily="34" charset="0"/>
                <a:cs typeface="Arial" panose="020B0604020202020204" pitchFamily="34" charset="0"/>
              </a:rPr>
              <a:t>14 NYCRR 599-1.6(b) or 14 NYCRR 825.6(b), which provides the governing board’s oversight responsibilities with respect to the integrated services provider.</a:t>
            </a:r>
          </a:p>
          <a:p>
            <a:pPr>
              <a:spcBef>
                <a:spcPts val="900"/>
              </a:spcBef>
            </a:pPr>
            <a:r>
              <a:rPr lang="en-US" sz="1500" dirty="0">
                <a:latin typeface="Arial" panose="020B0604020202020204" pitchFamily="34" charset="0"/>
                <a:cs typeface="Arial" panose="020B0604020202020204" pitchFamily="34" charset="0"/>
              </a:rPr>
              <a:t>14 NYCRR 599-1.8(c), (d), (e), (g), and (i) or 14 NYCRR 825.8(c), (d), (e), (g), and (i), which identify minimum policies and procedures for integrated services providers.</a:t>
            </a:r>
          </a:p>
          <a:p>
            <a:pPr>
              <a:spcBef>
                <a:spcPts val="900"/>
              </a:spcBef>
            </a:pPr>
            <a:r>
              <a:rPr lang="en-US" sz="1500" dirty="0">
                <a:latin typeface="Arial" panose="020B0604020202020204" pitchFamily="34" charset="0"/>
                <a:cs typeface="Arial" panose="020B0604020202020204" pitchFamily="34" charset="0"/>
              </a:rPr>
              <a:t>14 NYCRR 599-1.9(b) or (c) or 14 NYCRR 825.9(b) or (c), which identifies the minimum services required of providers that will be integrating primary care services. </a:t>
            </a:r>
          </a:p>
          <a:p>
            <a:pPr marL="0" indent="0">
              <a:spcBef>
                <a:spcPts val="900"/>
              </a:spcBef>
              <a:buNone/>
            </a:pPr>
            <a:endParaRPr lang="en-US" sz="1500" dirty="0">
              <a:latin typeface="Arial" panose="020B0604020202020204" pitchFamily="34" charset="0"/>
              <a:cs typeface="Arial" panose="020B0604020202020204" pitchFamily="34" charset="0"/>
            </a:endParaRPr>
          </a:p>
          <a:p>
            <a:endParaRPr lang="en-US" sz="1800" dirty="0"/>
          </a:p>
          <a:p>
            <a:pPr lvl="0"/>
            <a:endParaRPr lang="en-US" sz="1800" dirty="0">
              <a:latin typeface="Arial" panose="020B0604020202020204" pitchFamily="34" charset="0"/>
              <a:cs typeface="Arial" panose="020B0604020202020204" pitchFamily="34" charset="0"/>
            </a:endParaRPr>
          </a:p>
          <a:p>
            <a:pPr marL="0" indent="0">
              <a:buNone/>
            </a:pPr>
            <a:endParaRPr lang="en-US" sz="1800" b="1" dirty="0">
              <a:latin typeface="Arial" panose="020B0604020202020204" pitchFamily="34" charset="0"/>
              <a:cs typeface="Arial" panose="020B0604020202020204" pitchFamily="34" charset="0"/>
            </a:endParaRPr>
          </a:p>
        </p:txBody>
      </p:sp>
      <p:sp>
        <p:nvSpPr>
          <p:cNvPr id="8" name="TextBox 7"/>
          <p:cNvSpPr txBox="1"/>
          <p:nvPr/>
        </p:nvSpPr>
        <p:spPr>
          <a:xfrm>
            <a:off x="135653" y="1010398"/>
            <a:ext cx="8847574"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January 2015						              		</a:t>
            </a:r>
          </a:p>
        </p:txBody>
      </p:sp>
      <p:pic>
        <p:nvPicPr>
          <p:cNvPr id="10" name="Picture 9" descr="NYS_DOH_MedicaidRedesign_purpl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68553" y="5613164"/>
            <a:ext cx="1970639" cy="310109"/>
          </a:xfrm>
          <a:prstGeom prst="rect">
            <a:avLst/>
          </a:prstGeom>
        </p:spPr>
      </p:pic>
    </p:spTree>
    <p:extLst>
      <p:ext uri="{BB962C8B-B14F-4D97-AF65-F5344CB8AC3E}">
        <p14:creationId xmlns:p14="http://schemas.microsoft.com/office/powerpoint/2010/main" val="112765991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974325"/>
            <a:ext cx="9144000" cy="292239"/>
          </a:xfrm>
          <a:prstGeom prst="rect">
            <a:avLst/>
          </a:prstGeom>
          <a:solidFill>
            <a:srgbClr val="5A33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2B800"/>
              </a:solidFill>
            </a:endParaRPr>
          </a:p>
        </p:txBody>
      </p:sp>
      <p:sp>
        <p:nvSpPr>
          <p:cNvPr id="5" name="Rectangle 4"/>
          <p:cNvSpPr/>
          <p:nvPr/>
        </p:nvSpPr>
        <p:spPr>
          <a:xfrm>
            <a:off x="0" y="857262"/>
            <a:ext cx="9144000" cy="113044"/>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a:p>
        </p:txBody>
      </p:sp>
      <p:sp>
        <p:nvSpPr>
          <p:cNvPr id="7" name="Title 7"/>
          <p:cNvSpPr>
            <a:spLocks noGrp="1"/>
          </p:cNvSpPr>
          <p:nvPr>
            <p:ph type="title"/>
          </p:nvPr>
        </p:nvSpPr>
        <p:spPr>
          <a:xfrm>
            <a:off x="425685" y="1832644"/>
            <a:ext cx="8267509" cy="1076486"/>
          </a:xfrm>
        </p:spPr>
        <p:txBody>
          <a:bodyPr>
            <a:noAutofit/>
          </a:bodyPr>
          <a:lstStyle/>
          <a:p>
            <a:pPr algn="ctr">
              <a:spcBef>
                <a:spcPts val="900"/>
              </a:spcBef>
            </a:pPr>
            <a:r>
              <a:rPr lang="en-US" sz="3000" b="1" dirty="0" smtClean="0">
                <a:solidFill>
                  <a:srgbClr val="5A336F"/>
                </a:solidFill>
                <a:latin typeface="Arial" panose="020B0604020202020204" pitchFamily="34" charset="0"/>
                <a:cs typeface="Arial" panose="020B0604020202020204" pitchFamily="34" charset="0"/>
              </a:rPr>
              <a:t>Providers Licensed by OMH or OASAS Integrating Mental Health and Substance Use Disorder Services (cont.)</a:t>
            </a:r>
            <a:br>
              <a:rPr lang="en-US" sz="3000" b="1" dirty="0" smtClean="0">
                <a:solidFill>
                  <a:srgbClr val="5A336F"/>
                </a:solidFill>
                <a:latin typeface="Arial" panose="020B0604020202020204" pitchFamily="34" charset="0"/>
                <a:cs typeface="Arial" panose="020B0604020202020204" pitchFamily="34" charset="0"/>
              </a:rPr>
            </a:br>
            <a:endParaRPr lang="en-US" sz="3000" b="1" dirty="0">
              <a:solidFill>
                <a:srgbClr val="5A336F"/>
              </a:solidFill>
              <a:latin typeface="Arial" panose="020B0604020202020204" pitchFamily="34" charset="0"/>
              <a:cs typeface="Arial" panose="020B0604020202020204" pitchFamily="34" charset="0"/>
            </a:endParaRPr>
          </a:p>
        </p:txBody>
      </p:sp>
      <p:sp>
        <p:nvSpPr>
          <p:cNvPr id="6" name="Content Placeholder 2"/>
          <p:cNvSpPr>
            <a:spLocks noGrp="1"/>
          </p:cNvSpPr>
          <p:nvPr>
            <p:ph idx="1"/>
          </p:nvPr>
        </p:nvSpPr>
        <p:spPr>
          <a:xfrm>
            <a:off x="550572" y="1487254"/>
            <a:ext cx="8193220" cy="3751442"/>
          </a:xfrm>
        </p:spPr>
        <p:txBody>
          <a:bodyPr>
            <a:noAutofit/>
          </a:bodyPr>
          <a:lstStyle/>
          <a:p>
            <a:pPr marL="0" indent="0">
              <a:buNone/>
            </a:pPr>
            <a:endParaRPr lang="en-US" sz="1800" dirty="0">
              <a:latin typeface="Arial" panose="020B060402020202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a:p>
            <a:pPr marL="0" indent="0">
              <a:buNone/>
            </a:pPr>
            <a:endParaRPr lang="en-US" sz="1500" dirty="0">
              <a:latin typeface="Arial" panose="020B0604020202020204" pitchFamily="34" charset="0"/>
              <a:cs typeface="Arial" panose="020B0604020202020204" pitchFamily="34" charset="0"/>
            </a:endParaRPr>
          </a:p>
          <a:p>
            <a:pPr marL="0" indent="0">
              <a:buNone/>
            </a:pPr>
            <a:endParaRPr lang="en-US" sz="1500" dirty="0">
              <a:latin typeface="Arial" panose="020B0604020202020204" pitchFamily="34" charset="0"/>
              <a:cs typeface="Arial" panose="020B0604020202020204" pitchFamily="34" charset="0"/>
            </a:endParaRPr>
          </a:p>
          <a:p>
            <a:pPr>
              <a:spcBef>
                <a:spcPts val="900"/>
              </a:spcBef>
            </a:pPr>
            <a:r>
              <a:rPr lang="en-US" sz="1500" dirty="0">
                <a:latin typeface="Arial" panose="020B0604020202020204" pitchFamily="34" charset="0"/>
                <a:cs typeface="Arial" panose="020B0604020202020204" pitchFamily="34" charset="0"/>
              </a:rPr>
              <a:t>14 NYCRR 599-1.12(c)(2), which provides staffing requirements for OMH licensed providers integrating substance use disorder services.</a:t>
            </a:r>
          </a:p>
          <a:p>
            <a:pPr>
              <a:spcBef>
                <a:spcPts val="900"/>
              </a:spcBef>
            </a:pPr>
            <a:r>
              <a:rPr lang="en-US" sz="1500" dirty="0">
                <a:latin typeface="Arial" panose="020B0604020202020204" pitchFamily="34" charset="0"/>
                <a:cs typeface="Arial" panose="020B0604020202020204" pitchFamily="34" charset="0"/>
              </a:rPr>
              <a:t>14 NYCRR 599-1.13(a) and (d)(11) or 825.13(a), (d)(2)(iii) and (d)(11), which requires that a record be maintained for every individual admitted to and treated by a provider integrating services and be able to accept consent forms, if applicable.</a:t>
            </a:r>
          </a:p>
          <a:p>
            <a:pPr marL="0" indent="0">
              <a:spcBef>
                <a:spcPts val="900"/>
              </a:spcBef>
              <a:buNone/>
            </a:pPr>
            <a:endParaRPr lang="en-US" sz="1500" dirty="0">
              <a:latin typeface="Arial" panose="020B0604020202020204" pitchFamily="34" charset="0"/>
              <a:cs typeface="Arial" panose="020B0604020202020204" pitchFamily="34" charset="0"/>
            </a:endParaRPr>
          </a:p>
          <a:p>
            <a:endParaRPr lang="en-US" sz="1800" dirty="0"/>
          </a:p>
          <a:p>
            <a:pPr lvl="0"/>
            <a:endParaRPr lang="en-US" sz="1800" dirty="0">
              <a:latin typeface="Arial" panose="020B0604020202020204" pitchFamily="34" charset="0"/>
              <a:cs typeface="Arial" panose="020B0604020202020204" pitchFamily="34" charset="0"/>
            </a:endParaRPr>
          </a:p>
          <a:p>
            <a:pPr marL="0" indent="0">
              <a:buNone/>
            </a:pPr>
            <a:endParaRPr lang="en-US" sz="1800" b="1" dirty="0">
              <a:latin typeface="Arial" panose="020B0604020202020204" pitchFamily="34" charset="0"/>
              <a:cs typeface="Arial" panose="020B0604020202020204" pitchFamily="34" charset="0"/>
            </a:endParaRPr>
          </a:p>
        </p:txBody>
      </p:sp>
      <p:sp>
        <p:nvSpPr>
          <p:cNvPr id="8" name="TextBox 7"/>
          <p:cNvSpPr txBox="1"/>
          <p:nvPr/>
        </p:nvSpPr>
        <p:spPr>
          <a:xfrm>
            <a:off x="135653" y="1010398"/>
            <a:ext cx="8847574"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January 2015						              		</a:t>
            </a:r>
          </a:p>
        </p:txBody>
      </p:sp>
      <p:pic>
        <p:nvPicPr>
          <p:cNvPr id="10" name="Picture 9" descr="NYS_DOH_MedicaidRedesign_purpl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68553" y="5613164"/>
            <a:ext cx="1970639" cy="310109"/>
          </a:xfrm>
          <a:prstGeom prst="rect">
            <a:avLst/>
          </a:prstGeom>
        </p:spPr>
      </p:pic>
    </p:spTree>
    <p:extLst>
      <p:ext uri="{BB962C8B-B14F-4D97-AF65-F5344CB8AC3E}">
        <p14:creationId xmlns:p14="http://schemas.microsoft.com/office/powerpoint/2010/main" val="250888087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974325"/>
            <a:ext cx="9144000" cy="292239"/>
          </a:xfrm>
          <a:prstGeom prst="rect">
            <a:avLst/>
          </a:prstGeom>
          <a:solidFill>
            <a:srgbClr val="5A33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2B800"/>
              </a:solidFill>
            </a:endParaRPr>
          </a:p>
        </p:txBody>
      </p:sp>
      <p:sp>
        <p:nvSpPr>
          <p:cNvPr id="5" name="Rectangle 4"/>
          <p:cNvSpPr/>
          <p:nvPr/>
        </p:nvSpPr>
        <p:spPr>
          <a:xfrm>
            <a:off x="0" y="857262"/>
            <a:ext cx="9144000" cy="113044"/>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a:p>
        </p:txBody>
      </p:sp>
      <p:sp>
        <p:nvSpPr>
          <p:cNvPr id="7" name="Title 7"/>
          <p:cNvSpPr>
            <a:spLocks noGrp="1"/>
          </p:cNvSpPr>
          <p:nvPr>
            <p:ph type="title"/>
          </p:nvPr>
        </p:nvSpPr>
        <p:spPr>
          <a:xfrm>
            <a:off x="425685" y="1641031"/>
            <a:ext cx="8267509" cy="1076486"/>
          </a:xfrm>
        </p:spPr>
        <p:txBody>
          <a:bodyPr>
            <a:normAutofit/>
          </a:bodyPr>
          <a:lstStyle/>
          <a:p>
            <a:pPr algn="ctr">
              <a:spcBef>
                <a:spcPts val="900"/>
              </a:spcBef>
            </a:pPr>
            <a:r>
              <a:rPr lang="en-US" sz="3000" b="1" dirty="0" smtClean="0">
                <a:solidFill>
                  <a:srgbClr val="5A336F"/>
                </a:solidFill>
                <a:latin typeface="Arial" panose="020B0604020202020204" pitchFamily="34" charset="0"/>
                <a:cs typeface="Arial" panose="020B0604020202020204" pitchFamily="34" charset="0"/>
              </a:rPr>
              <a:t>Next Steps</a:t>
            </a:r>
            <a:br>
              <a:rPr lang="en-US" sz="3000" b="1" dirty="0" smtClean="0">
                <a:solidFill>
                  <a:srgbClr val="5A336F"/>
                </a:solidFill>
                <a:latin typeface="Arial" panose="020B0604020202020204" pitchFamily="34" charset="0"/>
                <a:cs typeface="Arial" panose="020B0604020202020204" pitchFamily="34" charset="0"/>
              </a:rPr>
            </a:br>
            <a:endParaRPr lang="en-US" sz="3000" b="1" dirty="0">
              <a:solidFill>
                <a:srgbClr val="5A336F"/>
              </a:solidFill>
              <a:latin typeface="Arial" panose="020B0604020202020204" pitchFamily="34" charset="0"/>
              <a:cs typeface="Arial" panose="020B0604020202020204" pitchFamily="34" charset="0"/>
            </a:endParaRPr>
          </a:p>
        </p:txBody>
      </p:sp>
      <p:sp>
        <p:nvSpPr>
          <p:cNvPr id="6" name="Content Placeholder 2"/>
          <p:cNvSpPr>
            <a:spLocks noGrp="1"/>
          </p:cNvSpPr>
          <p:nvPr>
            <p:ph idx="1"/>
          </p:nvPr>
        </p:nvSpPr>
        <p:spPr>
          <a:xfrm>
            <a:off x="550572" y="1796142"/>
            <a:ext cx="8193220" cy="3442553"/>
          </a:xfrm>
        </p:spPr>
        <p:txBody>
          <a:bodyPr>
            <a:noAutofit/>
          </a:bodyPr>
          <a:lstStyle/>
          <a:p>
            <a:pPr marL="0" indent="0">
              <a:buNone/>
            </a:pPr>
            <a:endParaRPr lang="en-US" sz="1800" dirty="0">
              <a:latin typeface="Arial" panose="020B060402020202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a:p>
            <a:pPr marL="0" indent="0">
              <a:buNone/>
            </a:pPr>
            <a:endParaRPr lang="en-US" sz="1500" dirty="0">
              <a:latin typeface="Arial" panose="020B0604020202020204" pitchFamily="34" charset="0"/>
              <a:cs typeface="Arial" panose="020B0604020202020204" pitchFamily="34" charset="0"/>
            </a:endParaRPr>
          </a:p>
          <a:p>
            <a:pPr>
              <a:spcBef>
                <a:spcPts val="900"/>
              </a:spcBef>
            </a:pPr>
            <a:r>
              <a:rPr lang="en-US" sz="1800" dirty="0">
                <a:latin typeface="Arial" panose="020B0604020202020204" pitchFamily="34" charset="0"/>
                <a:cs typeface="Arial" panose="020B0604020202020204" pitchFamily="34" charset="0"/>
              </a:rPr>
              <a:t>We will be requesting a list of providers in a PPS participating in a 3.a.i project.</a:t>
            </a:r>
          </a:p>
          <a:p>
            <a:pPr>
              <a:spcBef>
                <a:spcPts val="900"/>
              </a:spcBef>
            </a:pPr>
            <a:r>
              <a:rPr lang="en-US" sz="1800" dirty="0">
                <a:latin typeface="Arial" panose="020B0604020202020204" pitchFamily="34" charset="0"/>
                <a:cs typeface="Arial" panose="020B0604020202020204" pitchFamily="34" charset="0"/>
              </a:rPr>
              <a:t>By February 6, </a:t>
            </a:r>
            <a:r>
              <a:rPr lang="en-US" sz="1800" dirty="0" smtClean="0">
                <a:latin typeface="Arial" panose="020B0604020202020204" pitchFamily="34" charset="0"/>
                <a:cs typeface="Arial" panose="020B0604020202020204" pitchFamily="34" charset="0"/>
              </a:rPr>
              <a:t>2015, </a:t>
            </a:r>
            <a:r>
              <a:rPr lang="en-US" sz="1800" dirty="0">
                <a:latin typeface="Arial" panose="020B0604020202020204" pitchFamily="34" charset="0"/>
                <a:cs typeface="Arial" panose="020B0604020202020204" pitchFamily="34" charset="0"/>
              </a:rPr>
              <a:t>the DSRIP Integrated Services Licensure Thresholds Model will be finalized.</a:t>
            </a:r>
          </a:p>
          <a:p>
            <a:pPr marL="0" indent="0">
              <a:buNone/>
            </a:pPr>
            <a:endParaRPr lang="en-US" sz="1800" dirty="0">
              <a:latin typeface="Arial" panose="020B0604020202020204" pitchFamily="34" charset="0"/>
              <a:cs typeface="Arial" panose="020B0604020202020204" pitchFamily="34" charset="0"/>
            </a:endParaRPr>
          </a:p>
        </p:txBody>
      </p:sp>
      <p:sp>
        <p:nvSpPr>
          <p:cNvPr id="8" name="TextBox 7"/>
          <p:cNvSpPr txBox="1"/>
          <p:nvPr/>
        </p:nvSpPr>
        <p:spPr>
          <a:xfrm>
            <a:off x="135653" y="1010398"/>
            <a:ext cx="8847574"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January 2015						              		</a:t>
            </a:r>
          </a:p>
        </p:txBody>
      </p:sp>
      <p:pic>
        <p:nvPicPr>
          <p:cNvPr id="10" name="Picture 9" descr="NYS_DOH_MedicaidRedesign_purpl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68553" y="5613164"/>
            <a:ext cx="1970639" cy="310109"/>
          </a:xfrm>
          <a:prstGeom prst="rect">
            <a:avLst/>
          </a:prstGeom>
        </p:spPr>
      </p:pic>
    </p:spTree>
    <p:extLst>
      <p:ext uri="{BB962C8B-B14F-4D97-AF65-F5344CB8AC3E}">
        <p14:creationId xmlns:p14="http://schemas.microsoft.com/office/powerpoint/2010/main" val="128053251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959046"/>
            <a:ext cx="9144000" cy="898954"/>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Rectangle 4"/>
          <p:cNvSpPr/>
          <p:nvPr/>
        </p:nvSpPr>
        <p:spPr>
          <a:xfrm>
            <a:off x="0" y="5865018"/>
            <a:ext cx="9144000" cy="94028"/>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a:p>
        </p:txBody>
      </p:sp>
      <p:sp>
        <p:nvSpPr>
          <p:cNvPr id="11" name="TextBox 10"/>
          <p:cNvSpPr txBox="1"/>
          <p:nvPr/>
        </p:nvSpPr>
        <p:spPr>
          <a:xfrm>
            <a:off x="1872344" y="2479045"/>
            <a:ext cx="6161314" cy="830997"/>
          </a:xfrm>
          <a:prstGeom prst="rect">
            <a:avLst/>
          </a:prstGeom>
          <a:noFill/>
        </p:spPr>
        <p:txBody>
          <a:bodyPr wrap="square" rtlCol="0" anchor="ctr">
            <a:noAutofit/>
          </a:bodyPr>
          <a:lstStyle/>
          <a:p>
            <a:pPr algn="ctr"/>
            <a:r>
              <a:rPr lang="en-US" sz="2800" b="1" i="1" cap="small" dirty="0" smtClean="0">
                <a:solidFill>
                  <a:srgbClr val="503278"/>
                </a:solidFill>
                <a:latin typeface="Arial"/>
                <a:cs typeface="Arial"/>
              </a:rPr>
              <a:t>Next </a:t>
            </a:r>
            <a:r>
              <a:rPr lang="en-US" sz="2800" b="1" i="1" cap="small" dirty="0">
                <a:solidFill>
                  <a:srgbClr val="503278"/>
                </a:solidFill>
                <a:latin typeface="Arial"/>
                <a:cs typeface="Arial"/>
              </a:rPr>
              <a:t>steps in the implementation plan process</a:t>
            </a:r>
          </a:p>
        </p:txBody>
      </p:sp>
      <p:sp>
        <p:nvSpPr>
          <p:cNvPr id="12" name="TextBox 11"/>
          <p:cNvSpPr txBox="1"/>
          <p:nvPr/>
        </p:nvSpPr>
        <p:spPr>
          <a:xfrm>
            <a:off x="142875" y="5400675"/>
            <a:ext cx="1433677" cy="300082"/>
          </a:xfrm>
          <a:prstGeom prst="rect">
            <a:avLst/>
          </a:prstGeom>
          <a:noFill/>
        </p:spPr>
        <p:txBody>
          <a:bodyPr wrap="square" rtlCol="0">
            <a:spAutoFit/>
          </a:bodyPr>
          <a:lstStyle/>
          <a:p>
            <a:r>
              <a:rPr lang="en-US" sz="1350" dirty="0">
                <a:solidFill>
                  <a:schemeClr val="bg1"/>
                </a:solidFill>
                <a:latin typeface="Arial" panose="020B0604020202020204" pitchFamily="34" charset="0"/>
                <a:cs typeface="Arial" panose="020B0604020202020204" pitchFamily="34" charset="0"/>
              </a:rPr>
              <a:t>January 8, 2015</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767" y="225062"/>
            <a:ext cx="3278072" cy="530006"/>
          </a:xfrm>
          <a:prstGeom prst="rect">
            <a:avLst/>
          </a:prstGeom>
        </p:spPr>
      </p:pic>
      <p:sp>
        <p:nvSpPr>
          <p:cNvPr id="7" name="TextBox 6"/>
          <p:cNvSpPr txBox="1"/>
          <p:nvPr/>
        </p:nvSpPr>
        <p:spPr>
          <a:xfrm>
            <a:off x="472903" y="3408945"/>
            <a:ext cx="3840840" cy="946413"/>
          </a:xfrm>
          <a:prstGeom prst="rect">
            <a:avLst/>
          </a:prstGeom>
          <a:noFill/>
        </p:spPr>
        <p:txBody>
          <a:bodyPr wrap="square" rtlCol="0">
            <a:spAutoFit/>
          </a:bodyPr>
          <a:lstStyle/>
          <a:p>
            <a:r>
              <a:rPr lang="en-US" sz="1350" b="1" dirty="0" smtClean="0">
                <a:solidFill>
                  <a:srgbClr val="6F5091"/>
                </a:solidFill>
                <a:latin typeface="Arial" panose="020B0604020202020204" pitchFamily="34" charset="0"/>
                <a:cs typeface="Arial" panose="020B0604020202020204" pitchFamily="34" charset="0"/>
              </a:rPr>
              <a:t>Jason Helgerson</a:t>
            </a:r>
            <a:endParaRPr lang="en-US" sz="1350" b="1" dirty="0">
              <a:solidFill>
                <a:srgbClr val="6F5091"/>
              </a:solidFill>
              <a:latin typeface="Arial" panose="020B0604020202020204" pitchFamily="34" charset="0"/>
              <a:cs typeface="Arial" panose="020B0604020202020204" pitchFamily="34" charset="0"/>
            </a:endParaRPr>
          </a:p>
          <a:p>
            <a:pPr>
              <a:spcBef>
                <a:spcPts val="1200"/>
              </a:spcBef>
            </a:pPr>
            <a:r>
              <a:rPr lang="en-US" sz="1350" i="1" dirty="0" smtClean="0">
                <a:solidFill>
                  <a:srgbClr val="6F5091"/>
                </a:solidFill>
                <a:latin typeface="Arial" panose="020B0604020202020204" pitchFamily="34" charset="0"/>
                <a:cs typeface="Arial" panose="020B0604020202020204" pitchFamily="34" charset="0"/>
              </a:rPr>
              <a:t>State </a:t>
            </a:r>
            <a:r>
              <a:rPr lang="en-US" sz="1350" i="1" dirty="0">
                <a:solidFill>
                  <a:srgbClr val="6F5091"/>
                </a:solidFill>
                <a:latin typeface="Arial" panose="020B0604020202020204" pitchFamily="34" charset="0"/>
                <a:cs typeface="Arial" panose="020B0604020202020204" pitchFamily="34" charset="0"/>
              </a:rPr>
              <a:t>Medicaid Director, Deputy Commissioner</a:t>
            </a:r>
          </a:p>
          <a:p>
            <a:pPr>
              <a:spcBef>
                <a:spcPts val="600"/>
              </a:spcBef>
            </a:pPr>
            <a:r>
              <a:rPr lang="en-US" sz="1350" i="1" dirty="0" smtClean="0">
                <a:solidFill>
                  <a:srgbClr val="6F5091"/>
                </a:solidFill>
                <a:latin typeface="Arial" panose="020B0604020202020204" pitchFamily="34" charset="0"/>
                <a:cs typeface="Arial" panose="020B0604020202020204" pitchFamily="34" charset="0"/>
              </a:rPr>
              <a:t>New York State </a:t>
            </a:r>
            <a:r>
              <a:rPr lang="en-US" sz="1350" i="1" dirty="0">
                <a:solidFill>
                  <a:srgbClr val="6F5091"/>
                </a:solidFill>
                <a:latin typeface="Arial" panose="020B0604020202020204" pitchFamily="34" charset="0"/>
                <a:cs typeface="Arial" panose="020B0604020202020204" pitchFamily="34" charset="0"/>
              </a:rPr>
              <a:t>Department of Health</a:t>
            </a:r>
            <a:endParaRPr lang="en-US" sz="1350" i="1" dirty="0">
              <a:solidFill>
                <a:srgbClr val="6F5091"/>
              </a:solidFill>
            </a:endParaRPr>
          </a:p>
        </p:txBody>
      </p:sp>
    </p:spTree>
    <p:extLst>
      <p:ext uri="{BB962C8B-B14F-4D97-AF65-F5344CB8AC3E}">
        <p14:creationId xmlns:p14="http://schemas.microsoft.com/office/powerpoint/2010/main" val="420003141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 Placeholder 2"/>
          <p:cNvSpPr txBox="1">
            <a:spLocks/>
          </p:cNvSpPr>
          <p:nvPr/>
        </p:nvSpPr>
        <p:spPr>
          <a:xfrm>
            <a:off x="583013" y="1613202"/>
            <a:ext cx="8430680" cy="4691804"/>
          </a:xfrm>
          <a:prstGeom prst="rect">
            <a:avLst/>
          </a:prstGeom>
        </p:spPr>
        <p:txBody>
          <a:bodyPr vert="horz" lIns="91440" tIns="45720" rIns="91440" bIns="45720" rtlCol="0" anchor="t"/>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1">
              <a:spcBef>
                <a:spcPts val="1200"/>
              </a:spcBef>
              <a:defRPr/>
            </a:pPr>
            <a:r>
              <a:rPr lang="en-US" b="1" dirty="0">
                <a:solidFill>
                  <a:srgbClr val="503278"/>
                </a:solidFill>
                <a:latin typeface="Arial"/>
                <a:cs typeface="Arial" pitchFamily="34" charset="0"/>
              </a:rPr>
              <a:t>Developing your implementation </a:t>
            </a:r>
            <a:r>
              <a:rPr lang="en-US" b="1" dirty="0" smtClean="0">
                <a:solidFill>
                  <a:srgbClr val="503278"/>
                </a:solidFill>
                <a:latin typeface="Arial"/>
                <a:cs typeface="Arial" pitchFamily="34" charset="0"/>
              </a:rPr>
              <a:t>plans</a:t>
            </a:r>
            <a:endParaRPr lang="en-US" b="1" dirty="0">
              <a:solidFill>
                <a:srgbClr val="503278"/>
              </a:solidFill>
              <a:latin typeface="Arial"/>
              <a:cs typeface="Arial" pitchFamily="34" charset="0"/>
            </a:endParaRPr>
          </a:p>
          <a:p>
            <a:pPr marL="273050" lvl="2" indent="-273050">
              <a:spcBef>
                <a:spcPts val="1200"/>
              </a:spcBef>
              <a:buClr>
                <a:srgbClr val="97989A"/>
              </a:buClr>
              <a:buFont typeface="Arial" pitchFamily="34" charset="0"/>
              <a:buChar char="■"/>
              <a:defRPr/>
            </a:pPr>
            <a:r>
              <a:rPr lang="en-US" dirty="0">
                <a:latin typeface="Arial"/>
                <a:cs typeface="Arial" pitchFamily="34" charset="0"/>
              </a:rPr>
              <a:t>O</a:t>
            </a:r>
            <a:r>
              <a:rPr lang="en-US" dirty="0" smtClean="0">
                <a:latin typeface="Arial"/>
                <a:cs typeface="Arial" pitchFamily="34" charset="0"/>
              </a:rPr>
              <a:t>perator-assisted call 1/26 – more practical discussion of </a:t>
            </a:r>
            <a:r>
              <a:rPr lang="en-US" dirty="0">
                <a:latin typeface="Arial"/>
                <a:cs typeface="Arial" pitchFamily="34" charset="0"/>
              </a:rPr>
              <a:t>implementation </a:t>
            </a:r>
            <a:r>
              <a:rPr lang="en-US" dirty="0" smtClean="0">
                <a:latin typeface="Arial"/>
                <a:cs typeface="Arial" pitchFamily="34" charset="0"/>
              </a:rPr>
              <a:t>plan</a:t>
            </a:r>
            <a:endParaRPr lang="en-US" dirty="0">
              <a:latin typeface="Arial"/>
              <a:cs typeface="Arial" pitchFamily="34" charset="0"/>
            </a:endParaRPr>
          </a:p>
          <a:p>
            <a:pPr marL="273050" lvl="2" indent="-273050">
              <a:spcBef>
                <a:spcPts val="1800"/>
              </a:spcBef>
              <a:buClr>
                <a:srgbClr val="97989A"/>
              </a:buClr>
              <a:buFont typeface="Arial" pitchFamily="34" charset="0"/>
              <a:buChar char="■"/>
              <a:defRPr/>
            </a:pPr>
            <a:r>
              <a:rPr lang="en-US" dirty="0">
                <a:latin typeface="Arial"/>
                <a:cs typeface="Arial" pitchFamily="34" charset="0"/>
              </a:rPr>
              <a:t>Key agencies can </a:t>
            </a:r>
            <a:r>
              <a:rPr lang="en-US" dirty="0" smtClean="0">
                <a:latin typeface="Arial"/>
                <a:cs typeface="Arial" pitchFamily="34" charset="0"/>
              </a:rPr>
              <a:t>provide, or be consulted for, </a:t>
            </a:r>
            <a:r>
              <a:rPr lang="en-US" dirty="0">
                <a:latin typeface="Arial"/>
                <a:cs typeface="Arial" pitchFamily="34" charset="0"/>
              </a:rPr>
              <a:t>subject-specific support on implementation and project planning</a:t>
            </a:r>
          </a:p>
          <a:p>
            <a:pPr marL="536575" lvl="3" indent="-263525">
              <a:spcBef>
                <a:spcPts val="800"/>
              </a:spcBef>
              <a:buClr>
                <a:srgbClr val="97989A"/>
              </a:buClr>
              <a:buFont typeface="Arial" pitchFamily="34" charset="0"/>
              <a:buChar char="–"/>
              <a:defRPr/>
            </a:pPr>
            <a:r>
              <a:rPr lang="en-US" sz="1600" i="1" dirty="0">
                <a:latin typeface="Arial"/>
                <a:cs typeface="Arial" pitchFamily="34" charset="0"/>
              </a:rPr>
              <a:t>OMH, OPH, OASAS, OPWDD, Local </a:t>
            </a:r>
            <a:r>
              <a:rPr lang="en-US" sz="1600" i="1" dirty="0" err="1">
                <a:latin typeface="Arial"/>
                <a:cs typeface="Arial" pitchFamily="34" charset="0"/>
              </a:rPr>
              <a:t>Depts</a:t>
            </a:r>
            <a:r>
              <a:rPr lang="en-US" sz="1600" i="1" dirty="0">
                <a:latin typeface="Arial"/>
                <a:cs typeface="Arial" pitchFamily="34" charset="0"/>
              </a:rPr>
              <a:t> of Health &amp; Mental Hygiene</a:t>
            </a:r>
          </a:p>
          <a:p>
            <a:pPr marL="273050" lvl="2" indent="-273050">
              <a:spcBef>
                <a:spcPts val="1800"/>
              </a:spcBef>
              <a:buClr>
                <a:srgbClr val="97989A"/>
              </a:buClr>
              <a:buFont typeface="Arial" pitchFamily="34" charset="0"/>
              <a:buChar char="■"/>
              <a:defRPr/>
            </a:pPr>
            <a:r>
              <a:rPr lang="en-US" dirty="0" smtClean="0">
                <a:latin typeface="Arial"/>
                <a:cs typeface="Arial" pitchFamily="34" charset="0"/>
              </a:rPr>
              <a:t>The </a:t>
            </a:r>
            <a:r>
              <a:rPr lang="en-US" dirty="0">
                <a:latin typeface="Arial"/>
                <a:cs typeface="Arial" pitchFamily="34" charset="0"/>
              </a:rPr>
              <a:t>MIX provides a platform for peer-to-peer discussion and expert </a:t>
            </a:r>
            <a:r>
              <a:rPr lang="en-US" dirty="0" smtClean="0">
                <a:latin typeface="Arial"/>
                <a:cs typeface="Arial" pitchFamily="34" charset="0"/>
              </a:rPr>
              <a:t>input</a:t>
            </a:r>
          </a:p>
          <a:p>
            <a:pPr marL="536575" lvl="3" indent="-263525">
              <a:spcBef>
                <a:spcPts val="600"/>
              </a:spcBef>
              <a:buClr>
                <a:srgbClr val="97989A"/>
              </a:buClr>
              <a:buFont typeface="Arial" pitchFamily="34" charset="0"/>
              <a:buChar char="–"/>
              <a:defRPr/>
            </a:pPr>
            <a:r>
              <a:rPr lang="en-US" sz="1600" i="1" dirty="0">
                <a:latin typeface="Arial"/>
                <a:cs typeface="Arial" pitchFamily="34" charset="0"/>
              </a:rPr>
              <a:t>1,000 active users engaged in a discussion about the future of Medicaid in NYS</a:t>
            </a:r>
            <a:r>
              <a:rPr lang="en-US" sz="1600" i="1" dirty="0" smtClean="0">
                <a:latin typeface="Arial"/>
                <a:cs typeface="Arial" pitchFamily="34" charset="0"/>
              </a:rPr>
              <a:t>;</a:t>
            </a:r>
          </a:p>
          <a:p>
            <a:pPr marL="536575" lvl="3" indent="-263525">
              <a:spcBef>
                <a:spcPts val="600"/>
              </a:spcBef>
              <a:buClr>
                <a:srgbClr val="97989A"/>
              </a:buClr>
              <a:buFont typeface="Arial" pitchFamily="34" charset="0"/>
              <a:buChar char="–"/>
              <a:defRPr/>
            </a:pPr>
            <a:r>
              <a:rPr lang="en-US" sz="1600" i="1" dirty="0">
                <a:latin typeface="Arial"/>
                <a:cs typeface="Arial" pitchFamily="34" charset="0"/>
              </a:rPr>
              <a:t>A state-wide discussion on </a:t>
            </a:r>
            <a:r>
              <a:rPr lang="en-US" sz="1600" i="1" dirty="0" smtClean="0">
                <a:latin typeface="Arial"/>
                <a:cs typeface="Arial" pitchFamily="34" charset="0"/>
              </a:rPr>
              <a:t>DSRIP projects; and a </a:t>
            </a:r>
            <a:r>
              <a:rPr lang="en-US" sz="1600" i="1" dirty="0">
                <a:latin typeface="Arial"/>
                <a:cs typeface="Arial" pitchFamily="34" charset="0"/>
              </a:rPr>
              <a:t>tool to collaborate </a:t>
            </a:r>
            <a:r>
              <a:rPr lang="en-US" sz="1600" i="1" dirty="0" smtClean="0">
                <a:latin typeface="Arial"/>
                <a:cs typeface="Arial" pitchFamily="34" charset="0"/>
              </a:rPr>
              <a:t>within networks</a:t>
            </a:r>
          </a:p>
        </p:txBody>
      </p:sp>
      <p:sp>
        <p:nvSpPr>
          <p:cNvPr id="12" name="Rectangle 11"/>
          <p:cNvSpPr/>
          <p:nvPr/>
        </p:nvSpPr>
        <p:spPr>
          <a:xfrm>
            <a:off x="0" y="211016"/>
            <a:ext cx="9144000" cy="434355"/>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2B800"/>
              </a:solidFill>
            </a:endParaRPr>
          </a:p>
        </p:txBody>
      </p:sp>
      <p:sp>
        <p:nvSpPr>
          <p:cNvPr id="13" name="Rectangle 12"/>
          <p:cNvSpPr/>
          <p:nvPr/>
        </p:nvSpPr>
        <p:spPr>
          <a:xfrm>
            <a:off x="-1" y="-2687"/>
            <a:ext cx="9144000" cy="213703"/>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a:p>
        </p:txBody>
      </p:sp>
      <p:sp>
        <p:nvSpPr>
          <p:cNvPr id="14" name="TextBox 13"/>
          <p:cNvSpPr txBox="1"/>
          <p:nvPr/>
        </p:nvSpPr>
        <p:spPr>
          <a:xfrm>
            <a:off x="-1" y="279949"/>
            <a:ext cx="9143999" cy="388765"/>
          </a:xfrm>
          <a:prstGeom prst="rect">
            <a:avLst/>
          </a:prstGeom>
          <a:noFill/>
        </p:spPr>
        <p:txBody>
          <a:bodyPr wrap="square" rtlCol="0">
            <a:noAutofit/>
          </a:bodyPr>
          <a:lstStyle/>
          <a:p>
            <a:r>
              <a:rPr lang="en-US" sz="1050" b="1" i="1" dirty="0" smtClean="0">
                <a:solidFill>
                  <a:schemeClr val="bg1"/>
                </a:solidFill>
                <a:latin typeface="Arial" panose="020B0604020202020204" pitchFamily="34" charset="0"/>
                <a:cs typeface="Arial" panose="020B0604020202020204" pitchFamily="34" charset="0"/>
              </a:rPr>
              <a:t>January 16</a:t>
            </a:r>
            <a:r>
              <a:rPr lang="en-US" sz="1050" b="1" i="1" baseline="30000" dirty="0" smtClean="0">
                <a:solidFill>
                  <a:schemeClr val="bg1"/>
                </a:solidFill>
                <a:latin typeface="Arial" panose="020B0604020202020204" pitchFamily="34" charset="0"/>
                <a:cs typeface="Arial" panose="020B0604020202020204" pitchFamily="34" charset="0"/>
              </a:rPr>
              <a:t>th</a:t>
            </a:r>
            <a:r>
              <a:rPr lang="en-US" sz="1050" b="1" i="1" dirty="0" smtClean="0">
                <a:solidFill>
                  <a:schemeClr val="bg1"/>
                </a:solidFill>
                <a:latin typeface="Arial" panose="020B0604020202020204" pitchFamily="34" charset="0"/>
                <a:cs typeface="Arial" panose="020B0604020202020204" pitchFamily="34" charset="0"/>
              </a:rPr>
              <a:t> 2015</a:t>
            </a:r>
            <a:r>
              <a:rPr lang="en-US" sz="1050" b="1" i="1" dirty="0">
                <a:solidFill>
                  <a:schemeClr val="bg1"/>
                </a:solidFill>
                <a:latin typeface="Arial" panose="020B0604020202020204" pitchFamily="34" charset="0"/>
                <a:cs typeface="Arial" panose="020B0604020202020204" pitchFamily="34" charset="0"/>
              </a:rPr>
              <a:t>							</a:t>
            </a:r>
          </a:p>
        </p:txBody>
      </p:sp>
      <p:sp>
        <p:nvSpPr>
          <p:cNvPr id="24" name="Text Placeholder 8"/>
          <p:cNvSpPr txBox="1">
            <a:spLocks/>
          </p:cNvSpPr>
          <p:nvPr/>
        </p:nvSpPr>
        <p:spPr>
          <a:xfrm>
            <a:off x="108968" y="722437"/>
            <a:ext cx="8998145" cy="684793"/>
          </a:xfrm>
          <a:prstGeom prst="rect">
            <a:avLst/>
          </a:prstGeom>
          <a:noFill/>
          <a:ln w="6350">
            <a:noFill/>
          </a:ln>
        </p:spPr>
        <p:txBody>
          <a:bodyPr vert="horz" lIns="0" tIns="0" rIns="0" bIns="0" rtlCol="0" anchor="t"/>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762000" fontAlgn="base">
              <a:spcBef>
                <a:spcPct val="40000"/>
              </a:spcBef>
              <a:spcAft>
                <a:spcPct val="0"/>
              </a:spcAft>
            </a:pPr>
            <a:r>
              <a:rPr lang="en-US" sz="2200" b="1" dirty="0" smtClean="0">
                <a:solidFill>
                  <a:schemeClr val="accent4"/>
                </a:solidFill>
                <a:latin typeface="Arial"/>
                <a:cs typeface="Arial" pitchFamily="34" charset="0"/>
              </a:rPr>
              <a:t>Next </a:t>
            </a:r>
            <a:r>
              <a:rPr lang="en-US" sz="2200" b="1" dirty="0">
                <a:solidFill>
                  <a:schemeClr val="accent4"/>
                </a:solidFill>
                <a:latin typeface="Arial"/>
                <a:cs typeface="Arial" pitchFamily="34" charset="0"/>
              </a:rPr>
              <a:t>steps and the process for developing the implementation plan</a:t>
            </a:r>
          </a:p>
          <a:p>
            <a:pPr marL="0" lvl="1">
              <a:spcBef>
                <a:spcPts val="300"/>
              </a:spcBef>
              <a:defRPr/>
            </a:pPr>
            <a:r>
              <a:rPr lang="en-US" sz="2000" i="1" dirty="0">
                <a:solidFill>
                  <a:srgbClr val="503278"/>
                </a:solidFill>
                <a:latin typeface="Arial"/>
                <a:cs typeface="Arial" pitchFamily="34" charset="0"/>
              </a:rPr>
              <a:t>Between now and 1st April</a:t>
            </a:r>
          </a:p>
        </p:txBody>
      </p:sp>
      <p:pic>
        <p:nvPicPr>
          <p:cNvPr id="68" name="Picture 67" descr="NYS_DOH_MedicaidRedesign_purpl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79596" y="6373664"/>
            <a:ext cx="2627518" cy="413479"/>
          </a:xfrm>
          <a:prstGeom prst="rect">
            <a:avLst/>
          </a:prstGeom>
        </p:spPr>
      </p:pic>
      <p:grpSp>
        <p:nvGrpSpPr>
          <p:cNvPr id="15" name="Group 14"/>
          <p:cNvGrpSpPr/>
          <p:nvPr/>
        </p:nvGrpSpPr>
        <p:grpSpPr>
          <a:xfrm>
            <a:off x="203174" y="1613202"/>
            <a:ext cx="407418" cy="439544"/>
            <a:chOff x="3250182" y="3429000"/>
            <a:chExt cx="407418" cy="439544"/>
          </a:xfrm>
        </p:grpSpPr>
        <p:sp>
          <p:nvSpPr>
            <p:cNvPr id="16" name="Oval 15"/>
            <p:cNvSpPr/>
            <p:nvPr/>
          </p:nvSpPr>
          <p:spPr>
            <a:xfrm>
              <a:off x="3250182" y="3487544"/>
              <a:ext cx="381000" cy="381000"/>
            </a:xfrm>
            <a:prstGeom prst="ellipse">
              <a:avLst/>
            </a:prstGeom>
            <a:solidFill>
              <a:srgbClr val="9BCA40"/>
            </a:solidFill>
            <a:ln w="19050">
              <a:solidFill>
                <a:srgbClr val="DEEDBF"/>
              </a:solid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US" b="1" i="1" dirty="0"/>
            </a:p>
          </p:txBody>
        </p:sp>
        <p:sp>
          <p:nvSpPr>
            <p:cNvPr id="20" name="Oval 19"/>
            <p:cNvSpPr/>
            <p:nvPr/>
          </p:nvSpPr>
          <p:spPr>
            <a:xfrm>
              <a:off x="3276600" y="3429000"/>
              <a:ext cx="381000" cy="3810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54000" tIns="54000" rIns="54000" bIns="54000" rtlCol="0" anchor="ctr" anchorCtr="1"/>
            <a:lstStyle/>
            <a:p>
              <a:pPr algn="ctr"/>
              <a:r>
                <a:rPr lang="en-US" sz="2800" b="1" i="1" dirty="0" smtClean="0">
                  <a:solidFill>
                    <a:schemeClr val="accent3">
                      <a:lumMod val="50000"/>
                    </a:schemeClr>
                  </a:solidFill>
                </a:rPr>
                <a:t>1</a:t>
              </a:r>
              <a:endParaRPr lang="en-US" sz="2800" b="1" i="1" dirty="0">
                <a:solidFill>
                  <a:schemeClr val="accent3">
                    <a:lumMod val="50000"/>
                  </a:schemeClr>
                </a:solidFill>
              </a:endParaRPr>
            </a:p>
          </p:txBody>
        </p:sp>
      </p:grpSp>
      <p:sp>
        <p:nvSpPr>
          <p:cNvPr id="2" name="Slide Number Placeholder 1"/>
          <p:cNvSpPr>
            <a:spLocks noGrp="1"/>
          </p:cNvSpPr>
          <p:nvPr>
            <p:ph type="sldNum" sz="quarter" idx="12"/>
          </p:nvPr>
        </p:nvSpPr>
        <p:spPr/>
        <p:txBody>
          <a:bodyPr/>
          <a:lstStyle/>
          <a:p>
            <a:fld id="{03768EE8-2548-4B81-96CA-2A79AF6555F1}" type="slidenum">
              <a:rPr lang="en-US" smtClean="0"/>
              <a:t>64</a:t>
            </a:fld>
            <a:endParaRPr lang="en-US"/>
          </a:p>
        </p:txBody>
      </p:sp>
    </p:spTree>
    <p:extLst>
      <p:ext uri="{BB962C8B-B14F-4D97-AF65-F5344CB8AC3E}">
        <p14:creationId xmlns:p14="http://schemas.microsoft.com/office/powerpoint/2010/main" val="79490156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2"/>
          <p:cNvSpPr txBox="1">
            <a:spLocks/>
          </p:cNvSpPr>
          <p:nvPr/>
        </p:nvSpPr>
        <p:spPr>
          <a:xfrm>
            <a:off x="583013" y="1613202"/>
            <a:ext cx="8430680" cy="4691804"/>
          </a:xfrm>
          <a:prstGeom prst="rect">
            <a:avLst/>
          </a:prstGeom>
        </p:spPr>
        <p:txBody>
          <a:bodyPr vert="horz" lIns="91440" tIns="45720" rIns="91440" bIns="45720" rtlCol="0" anchor="t"/>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1">
              <a:spcBef>
                <a:spcPts val="1200"/>
              </a:spcBef>
              <a:defRPr/>
            </a:pPr>
            <a:r>
              <a:rPr lang="en-US" b="1" dirty="0">
                <a:solidFill>
                  <a:srgbClr val="503278"/>
                </a:solidFill>
                <a:latin typeface="Arial"/>
                <a:cs typeface="Arial" pitchFamily="34" charset="0"/>
              </a:rPr>
              <a:t>Finalizing and submitting your implementation plans</a:t>
            </a:r>
          </a:p>
          <a:p>
            <a:pPr marL="273050" lvl="2" indent="-273050">
              <a:spcBef>
                <a:spcPts val="2400"/>
              </a:spcBef>
              <a:buClr>
                <a:srgbClr val="97989A"/>
              </a:buClr>
              <a:buFont typeface="Arial" pitchFamily="34" charset="0"/>
              <a:buChar char="■"/>
              <a:defRPr/>
            </a:pPr>
            <a:r>
              <a:rPr lang="en-US" dirty="0">
                <a:latin typeface="Arial"/>
                <a:cs typeface="Arial" pitchFamily="34" charset="0"/>
              </a:rPr>
              <a:t>The DST will develop a template once the structure &amp; content of the implementation plan have been finalized</a:t>
            </a:r>
          </a:p>
          <a:p>
            <a:pPr marL="273050" lvl="2" indent="-273050">
              <a:spcBef>
                <a:spcPts val="2400"/>
              </a:spcBef>
              <a:buClr>
                <a:srgbClr val="97989A"/>
              </a:buClr>
              <a:buFont typeface="Arial" pitchFamily="34" charset="0"/>
              <a:buChar char="■"/>
              <a:defRPr/>
            </a:pPr>
            <a:r>
              <a:rPr lang="en-US" dirty="0">
                <a:latin typeface="Arial"/>
                <a:cs typeface="Arial" pitchFamily="34" charset="0"/>
              </a:rPr>
              <a:t>The DST will develop a prototype implementation plan</a:t>
            </a:r>
          </a:p>
          <a:p>
            <a:pPr marL="273050" lvl="2" indent="-273050">
              <a:spcBef>
                <a:spcPts val="2400"/>
              </a:spcBef>
              <a:buClr>
                <a:srgbClr val="97989A"/>
              </a:buClr>
              <a:buFont typeface="Arial" pitchFamily="34" charset="0"/>
              <a:buChar char="■"/>
              <a:defRPr/>
            </a:pPr>
            <a:r>
              <a:rPr lang="en-US" dirty="0">
                <a:latin typeface="Arial"/>
                <a:cs typeface="Arial" pitchFamily="34" charset="0"/>
              </a:rPr>
              <a:t>The submission on April 1st will use the DST template. Ultimately, implementation plans will be loaded onto the MAPP tool (where all future quarterly reports will be submitted) but the exact timing and process for this are still to be </a:t>
            </a:r>
            <a:r>
              <a:rPr lang="en-US" dirty="0" smtClean="0">
                <a:latin typeface="Arial"/>
                <a:cs typeface="Arial" pitchFamily="34" charset="0"/>
              </a:rPr>
              <a:t>confirmed</a:t>
            </a:r>
            <a:endParaRPr lang="en-US" dirty="0">
              <a:latin typeface="Arial"/>
              <a:cs typeface="Arial" pitchFamily="34" charset="0"/>
            </a:endParaRPr>
          </a:p>
        </p:txBody>
      </p:sp>
      <p:sp>
        <p:nvSpPr>
          <p:cNvPr id="12" name="Rectangle 11"/>
          <p:cNvSpPr/>
          <p:nvPr/>
        </p:nvSpPr>
        <p:spPr>
          <a:xfrm>
            <a:off x="0" y="211016"/>
            <a:ext cx="9144000" cy="434355"/>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2B800"/>
              </a:solidFill>
            </a:endParaRPr>
          </a:p>
        </p:txBody>
      </p:sp>
      <p:sp>
        <p:nvSpPr>
          <p:cNvPr id="13" name="Rectangle 12"/>
          <p:cNvSpPr/>
          <p:nvPr/>
        </p:nvSpPr>
        <p:spPr>
          <a:xfrm>
            <a:off x="-1" y="-2687"/>
            <a:ext cx="9144000" cy="213703"/>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a:p>
        </p:txBody>
      </p:sp>
      <p:sp>
        <p:nvSpPr>
          <p:cNvPr id="14" name="TextBox 13"/>
          <p:cNvSpPr txBox="1"/>
          <p:nvPr/>
        </p:nvSpPr>
        <p:spPr>
          <a:xfrm>
            <a:off x="-1" y="279949"/>
            <a:ext cx="9143999" cy="388765"/>
          </a:xfrm>
          <a:prstGeom prst="rect">
            <a:avLst/>
          </a:prstGeom>
          <a:noFill/>
        </p:spPr>
        <p:txBody>
          <a:bodyPr wrap="square" rtlCol="0">
            <a:noAutofit/>
          </a:bodyPr>
          <a:lstStyle/>
          <a:p>
            <a:r>
              <a:rPr lang="en-US" sz="1050" b="1" i="1" dirty="0" smtClean="0">
                <a:solidFill>
                  <a:schemeClr val="bg1"/>
                </a:solidFill>
                <a:latin typeface="Arial" panose="020B0604020202020204" pitchFamily="34" charset="0"/>
                <a:cs typeface="Arial" panose="020B0604020202020204" pitchFamily="34" charset="0"/>
              </a:rPr>
              <a:t>January 16</a:t>
            </a:r>
            <a:r>
              <a:rPr lang="en-US" sz="1050" b="1" i="1" baseline="30000" dirty="0" smtClean="0">
                <a:solidFill>
                  <a:schemeClr val="bg1"/>
                </a:solidFill>
                <a:latin typeface="Arial" panose="020B0604020202020204" pitchFamily="34" charset="0"/>
                <a:cs typeface="Arial" panose="020B0604020202020204" pitchFamily="34" charset="0"/>
              </a:rPr>
              <a:t>th</a:t>
            </a:r>
            <a:r>
              <a:rPr lang="en-US" sz="1050" b="1" i="1" dirty="0" smtClean="0">
                <a:solidFill>
                  <a:schemeClr val="bg1"/>
                </a:solidFill>
                <a:latin typeface="Arial" panose="020B0604020202020204" pitchFamily="34" charset="0"/>
                <a:cs typeface="Arial" panose="020B0604020202020204" pitchFamily="34" charset="0"/>
              </a:rPr>
              <a:t> 2015</a:t>
            </a:r>
            <a:r>
              <a:rPr lang="en-US" sz="1050" b="1" i="1" dirty="0">
                <a:solidFill>
                  <a:schemeClr val="bg1"/>
                </a:solidFill>
                <a:latin typeface="Arial" panose="020B0604020202020204" pitchFamily="34" charset="0"/>
                <a:cs typeface="Arial" panose="020B0604020202020204" pitchFamily="34" charset="0"/>
              </a:rPr>
              <a:t>							</a:t>
            </a:r>
          </a:p>
        </p:txBody>
      </p:sp>
      <p:sp>
        <p:nvSpPr>
          <p:cNvPr id="24" name="Text Placeholder 8"/>
          <p:cNvSpPr txBox="1">
            <a:spLocks/>
          </p:cNvSpPr>
          <p:nvPr/>
        </p:nvSpPr>
        <p:spPr>
          <a:xfrm>
            <a:off x="108968" y="722437"/>
            <a:ext cx="8998145" cy="684793"/>
          </a:xfrm>
          <a:prstGeom prst="rect">
            <a:avLst/>
          </a:prstGeom>
          <a:noFill/>
          <a:ln w="6350">
            <a:noFill/>
          </a:ln>
        </p:spPr>
        <p:txBody>
          <a:bodyPr vert="horz" lIns="0" tIns="0" rIns="0" bIns="0" rtlCol="0" anchor="t"/>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762000" fontAlgn="base">
              <a:spcBef>
                <a:spcPct val="40000"/>
              </a:spcBef>
              <a:spcAft>
                <a:spcPct val="0"/>
              </a:spcAft>
            </a:pPr>
            <a:r>
              <a:rPr lang="en-US" sz="2200" b="1" dirty="0" smtClean="0">
                <a:solidFill>
                  <a:schemeClr val="accent4"/>
                </a:solidFill>
                <a:latin typeface="Arial"/>
                <a:cs typeface="Arial" pitchFamily="34" charset="0"/>
              </a:rPr>
              <a:t>Next </a:t>
            </a:r>
            <a:r>
              <a:rPr lang="en-US" sz="2200" b="1" dirty="0">
                <a:solidFill>
                  <a:schemeClr val="accent4"/>
                </a:solidFill>
                <a:latin typeface="Arial"/>
                <a:cs typeface="Arial" pitchFamily="34" charset="0"/>
              </a:rPr>
              <a:t>steps and the process for developing the implementation plan</a:t>
            </a:r>
          </a:p>
          <a:p>
            <a:pPr marL="0" lvl="1">
              <a:spcBef>
                <a:spcPts val="300"/>
              </a:spcBef>
              <a:defRPr/>
            </a:pPr>
            <a:r>
              <a:rPr lang="en-US" sz="2000" i="1" dirty="0">
                <a:solidFill>
                  <a:srgbClr val="503278"/>
                </a:solidFill>
                <a:latin typeface="Arial"/>
                <a:cs typeface="Arial" pitchFamily="34" charset="0"/>
              </a:rPr>
              <a:t>Between now and 1st April</a:t>
            </a:r>
          </a:p>
        </p:txBody>
      </p:sp>
      <p:pic>
        <p:nvPicPr>
          <p:cNvPr id="68" name="Picture 67" descr="NYS_DOH_MedicaidRedesign_purpl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79596" y="6373664"/>
            <a:ext cx="2627518" cy="413479"/>
          </a:xfrm>
          <a:prstGeom prst="rect">
            <a:avLst/>
          </a:prstGeom>
        </p:spPr>
      </p:pic>
      <p:grpSp>
        <p:nvGrpSpPr>
          <p:cNvPr id="21" name="Group 20"/>
          <p:cNvGrpSpPr/>
          <p:nvPr/>
        </p:nvGrpSpPr>
        <p:grpSpPr>
          <a:xfrm>
            <a:off x="190295" y="1613202"/>
            <a:ext cx="385646" cy="450430"/>
            <a:chOff x="3250182" y="3418114"/>
            <a:chExt cx="385646" cy="450430"/>
          </a:xfrm>
        </p:grpSpPr>
        <p:sp>
          <p:nvSpPr>
            <p:cNvPr id="22" name="Oval 21"/>
            <p:cNvSpPr/>
            <p:nvPr/>
          </p:nvSpPr>
          <p:spPr>
            <a:xfrm>
              <a:off x="3250182" y="3487544"/>
              <a:ext cx="381000" cy="381000"/>
            </a:xfrm>
            <a:prstGeom prst="ellipse">
              <a:avLst/>
            </a:prstGeom>
            <a:solidFill>
              <a:schemeClr val="accent6">
                <a:lumMod val="60000"/>
                <a:lumOff val="40000"/>
              </a:schemeClr>
            </a:solidFill>
            <a:ln w="19050">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US" b="1" i="1" dirty="0">
                <a:solidFill>
                  <a:schemeClr val="accent6">
                    <a:lumMod val="75000"/>
                  </a:schemeClr>
                </a:solidFill>
              </a:endParaRPr>
            </a:p>
          </p:txBody>
        </p:sp>
        <p:sp>
          <p:nvSpPr>
            <p:cNvPr id="23" name="Oval 22"/>
            <p:cNvSpPr/>
            <p:nvPr/>
          </p:nvSpPr>
          <p:spPr>
            <a:xfrm>
              <a:off x="3254828" y="3418114"/>
              <a:ext cx="381000" cy="3810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54000" tIns="54000" rIns="54000" bIns="54000" rtlCol="0" anchor="ctr" anchorCtr="1"/>
            <a:lstStyle/>
            <a:p>
              <a:pPr algn="ctr"/>
              <a:r>
                <a:rPr lang="en-US" sz="2800" b="1" i="1" dirty="0" smtClean="0">
                  <a:solidFill>
                    <a:schemeClr val="accent6">
                      <a:lumMod val="50000"/>
                    </a:schemeClr>
                  </a:solidFill>
                </a:rPr>
                <a:t>2</a:t>
              </a:r>
              <a:endParaRPr lang="en-US" sz="2800" b="1" i="1" dirty="0">
                <a:solidFill>
                  <a:schemeClr val="accent6">
                    <a:lumMod val="50000"/>
                  </a:schemeClr>
                </a:solidFill>
              </a:endParaRPr>
            </a:p>
          </p:txBody>
        </p:sp>
      </p:grpSp>
      <p:sp>
        <p:nvSpPr>
          <p:cNvPr id="2" name="Slide Number Placeholder 1"/>
          <p:cNvSpPr>
            <a:spLocks noGrp="1"/>
          </p:cNvSpPr>
          <p:nvPr>
            <p:ph type="sldNum" sz="quarter" idx="12"/>
          </p:nvPr>
        </p:nvSpPr>
        <p:spPr/>
        <p:txBody>
          <a:bodyPr/>
          <a:lstStyle/>
          <a:p>
            <a:fld id="{03768EE8-2548-4B81-96CA-2A79AF6555F1}" type="slidenum">
              <a:rPr lang="en-US" smtClean="0"/>
              <a:t>65</a:t>
            </a:fld>
            <a:endParaRPr lang="en-US"/>
          </a:p>
        </p:txBody>
      </p:sp>
    </p:spTree>
    <p:extLst>
      <p:ext uri="{BB962C8B-B14F-4D97-AF65-F5344CB8AC3E}">
        <p14:creationId xmlns:p14="http://schemas.microsoft.com/office/powerpoint/2010/main" val="190905205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2"/>
          <p:cNvSpPr txBox="1">
            <a:spLocks/>
          </p:cNvSpPr>
          <p:nvPr/>
        </p:nvSpPr>
        <p:spPr>
          <a:xfrm>
            <a:off x="583013" y="1395483"/>
            <a:ext cx="8430680" cy="4691804"/>
          </a:xfrm>
          <a:prstGeom prst="rect">
            <a:avLst/>
          </a:prstGeom>
        </p:spPr>
        <p:txBody>
          <a:bodyPr vert="horz" lIns="91440" tIns="45720" rIns="91440" bIns="45720" rtlCol="0" anchor="t"/>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1">
              <a:spcBef>
                <a:spcPts val="1200"/>
              </a:spcBef>
              <a:defRPr/>
            </a:pPr>
            <a:r>
              <a:rPr lang="en-US" b="1" dirty="0" smtClean="0">
                <a:solidFill>
                  <a:srgbClr val="503278"/>
                </a:solidFill>
                <a:latin typeface="Arial"/>
                <a:cs typeface="Arial" pitchFamily="34" charset="0"/>
              </a:rPr>
              <a:t>Upcoming communications</a:t>
            </a:r>
            <a:endParaRPr lang="en-US" b="1" dirty="0">
              <a:solidFill>
                <a:srgbClr val="503278"/>
              </a:solidFill>
              <a:latin typeface="Arial"/>
              <a:cs typeface="Arial" pitchFamily="34" charset="0"/>
            </a:endParaRPr>
          </a:p>
          <a:p>
            <a:pPr marL="457200" lvl="2" indent="-273050">
              <a:spcBef>
                <a:spcPts val="1200"/>
              </a:spcBef>
              <a:buClr>
                <a:srgbClr val="97989A"/>
              </a:buClr>
              <a:buFont typeface="Arial" pitchFamily="34" charset="0"/>
              <a:buChar char="■"/>
              <a:defRPr/>
            </a:pPr>
            <a:r>
              <a:rPr lang="en-US" dirty="0" smtClean="0">
                <a:latin typeface="Arial"/>
                <a:cs typeface="Arial" pitchFamily="34" charset="0"/>
              </a:rPr>
              <a:t>Medicaid </a:t>
            </a:r>
            <a:r>
              <a:rPr lang="en-US" dirty="0">
                <a:latin typeface="Arial"/>
                <a:cs typeface="Arial" pitchFamily="34" charset="0"/>
              </a:rPr>
              <a:t>Enrollment for new corporations</a:t>
            </a:r>
          </a:p>
          <a:p>
            <a:pPr marL="457200" lvl="2" indent="-273050">
              <a:spcBef>
                <a:spcPts val="800"/>
              </a:spcBef>
              <a:buClr>
                <a:srgbClr val="97989A"/>
              </a:buClr>
              <a:buFont typeface="Arial" pitchFamily="34" charset="0"/>
              <a:buChar char="■"/>
              <a:defRPr/>
            </a:pPr>
            <a:r>
              <a:rPr lang="en-US" dirty="0" smtClean="0">
                <a:latin typeface="Arial"/>
                <a:cs typeface="Arial" pitchFamily="34" charset="0"/>
              </a:rPr>
              <a:t>OMIG </a:t>
            </a:r>
            <a:endParaRPr lang="en-US" dirty="0">
              <a:latin typeface="Arial"/>
              <a:cs typeface="Arial" pitchFamily="34" charset="0"/>
            </a:endParaRPr>
          </a:p>
          <a:p>
            <a:pPr marL="685800" lvl="3" indent="-273050">
              <a:spcBef>
                <a:spcPts val="400"/>
              </a:spcBef>
              <a:buClr>
                <a:srgbClr val="97989A"/>
              </a:buClr>
              <a:buFont typeface="Arial" pitchFamily="34" charset="0"/>
              <a:buChar char="–"/>
              <a:defRPr/>
            </a:pPr>
            <a:r>
              <a:rPr lang="en-US" sz="1600" i="1" dirty="0">
                <a:latin typeface="Arial"/>
                <a:cs typeface="Arial" pitchFamily="34" charset="0"/>
              </a:rPr>
              <a:t>Attestation Audit</a:t>
            </a:r>
          </a:p>
          <a:p>
            <a:pPr marL="685800" lvl="3" indent="-273050">
              <a:spcBef>
                <a:spcPts val="400"/>
              </a:spcBef>
              <a:buClr>
                <a:srgbClr val="97989A"/>
              </a:buClr>
              <a:buFont typeface="Arial" pitchFamily="34" charset="0"/>
              <a:buChar char="–"/>
              <a:defRPr/>
            </a:pPr>
            <a:r>
              <a:rPr lang="en-US" sz="1600" i="1" dirty="0">
                <a:latin typeface="Arial"/>
                <a:cs typeface="Arial" pitchFamily="34" charset="0"/>
              </a:rPr>
              <a:t>Compliance Program</a:t>
            </a:r>
          </a:p>
          <a:p>
            <a:pPr marL="457200" lvl="2" indent="-273050">
              <a:spcBef>
                <a:spcPts val="800"/>
              </a:spcBef>
              <a:buClr>
                <a:srgbClr val="97989A"/>
              </a:buClr>
              <a:buFont typeface="Arial" pitchFamily="34" charset="0"/>
              <a:buChar char="■"/>
              <a:defRPr/>
            </a:pPr>
            <a:r>
              <a:rPr lang="en-US" dirty="0" smtClean="0">
                <a:latin typeface="Arial"/>
                <a:cs typeface="Arial" pitchFamily="34" charset="0"/>
              </a:rPr>
              <a:t>Contract </a:t>
            </a:r>
            <a:r>
              <a:rPr lang="en-US" dirty="0">
                <a:latin typeface="Arial"/>
                <a:cs typeface="Arial" pitchFamily="34" charset="0"/>
              </a:rPr>
              <a:t>preparation</a:t>
            </a:r>
          </a:p>
          <a:p>
            <a:pPr marL="457200" lvl="2" indent="-273050">
              <a:spcBef>
                <a:spcPts val="800"/>
              </a:spcBef>
              <a:buClr>
                <a:srgbClr val="97989A"/>
              </a:buClr>
              <a:buFont typeface="Arial" pitchFamily="34" charset="0"/>
              <a:buChar char="■"/>
              <a:defRPr/>
            </a:pPr>
            <a:r>
              <a:rPr lang="en-US" dirty="0" smtClean="0">
                <a:latin typeface="Arial"/>
                <a:cs typeface="Arial" pitchFamily="34" charset="0"/>
              </a:rPr>
              <a:t>Prequalification </a:t>
            </a:r>
            <a:r>
              <a:rPr lang="en-US" dirty="0">
                <a:latin typeface="Arial"/>
                <a:cs typeface="Arial" pitchFamily="34" charset="0"/>
              </a:rPr>
              <a:t>status </a:t>
            </a:r>
            <a:r>
              <a:rPr lang="en-US" dirty="0" smtClean="0">
                <a:latin typeface="Arial"/>
                <a:cs typeface="Arial" pitchFamily="34" charset="0"/>
              </a:rPr>
              <a:t>filing</a:t>
            </a:r>
            <a:endParaRPr lang="en-US" dirty="0">
              <a:latin typeface="Arial"/>
              <a:cs typeface="Arial" pitchFamily="34" charset="0"/>
            </a:endParaRPr>
          </a:p>
          <a:p>
            <a:pPr marL="0" lvl="1">
              <a:spcBef>
                <a:spcPts val="2400"/>
              </a:spcBef>
              <a:defRPr/>
            </a:pPr>
            <a:r>
              <a:rPr lang="en-US" b="1" dirty="0" smtClean="0">
                <a:solidFill>
                  <a:srgbClr val="503278"/>
                </a:solidFill>
                <a:latin typeface="Arial"/>
                <a:cs typeface="Arial" pitchFamily="34" charset="0"/>
              </a:rPr>
              <a:t>Information &amp; learning exchanges</a:t>
            </a:r>
            <a:endParaRPr lang="en-US" b="1" dirty="0">
              <a:solidFill>
                <a:srgbClr val="503278"/>
              </a:solidFill>
              <a:latin typeface="Arial"/>
              <a:cs typeface="Arial" pitchFamily="34" charset="0"/>
            </a:endParaRPr>
          </a:p>
          <a:p>
            <a:pPr marL="457200" lvl="2" indent="-273050">
              <a:spcBef>
                <a:spcPts val="1200"/>
              </a:spcBef>
              <a:buClr>
                <a:srgbClr val="97989A"/>
              </a:buClr>
              <a:buFont typeface="Arial" pitchFamily="34" charset="0"/>
              <a:buChar char="■"/>
              <a:defRPr/>
            </a:pPr>
            <a:r>
              <a:rPr lang="en-US" dirty="0" smtClean="0">
                <a:latin typeface="Arial"/>
                <a:cs typeface="Arial" pitchFamily="34" charset="0"/>
              </a:rPr>
              <a:t>PPS </a:t>
            </a:r>
            <a:r>
              <a:rPr lang="en-US" dirty="0">
                <a:latin typeface="Arial"/>
                <a:cs typeface="Arial" pitchFamily="34" charset="0"/>
              </a:rPr>
              <a:t>IT session January 21st   </a:t>
            </a:r>
          </a:p>
          <a:p>
            <a:pPr marL="685800" lvl="3" indent="-273050">
              <a:spcBef>
                <a:spcPts val="400"/>
              </a:spcBef>
              <a:buClr>
                <a:srgbClr val="97989A"/>
              </a:buClr>
              <a:buFont typeface="Arial" pitchFamily="34" charset="0"/>
              <a:buChar char="–"/>
              <a:defRPr/>
            </a:pPr>
            <a:r>
              <a:rPr lang="en-US" sz="1600" i="1" dirty="0" smtClean="0">
                <a:latin typeface="Arial"/>
                <a:cs typeface="Arial" pitchFamily="34" charset="0"/>
              </a:rPr>
              <a:t>Data </a:t>
            </a:r>
            <a:r>
              <a:rPr lang="en-US" sz="1600" i="1" dirty="0">
                <a:latin typeface="Arial"/>
                <a:cs typeface="Arial" pitchFamily="34" charset="0"/>
              </a:rPr>
              <a:t>and technology capabilities offered through MAPP and SHIN-NY </a:t>
            </a:r>
          </a:p>
          <a:p>
            <a:pPr marL="685800" lvl="3" indent="-273050">
              <a:spcBef>
                <a:spcPts val="400"/>
              </a:spcBef>
              <a:buClr>
                <a:srgbClr val="97989A"/>
              </a:buClr>
              <a:buFont typeface="Arial" pitchFamily="34" charset="0"/>
              <a:buChar char="–"/>
              <a:defRPr/>
            </a:pPr>
            <a:r>
              <a:rPr lang="en-US" sz="1600" i="1" dirty="0" smtClean="0">
                <a:latin typeface="Arial"/>
                <a:cs typeface="Arial" pitchFamily="34" charset="0"/>
              </a:rPr>
              <a:t>Other </a:t>
            </a:r>
            <a:r>
              <a:rPr lang="en-US" sz="1600" i="1" dirty="0">
                <a:latin typeface="Arial"/>
                <a:cs typeface="Arial" pitchFamily="34" charset="0"/>
              </a:rPr>
              <a:t>considerations to make sound IT investments</a:t>
            </a:r>
          </a:p>
          <a:p>
            <a:pPr marL="685800" lvl="3" indent="-273050">
              <a:spcBef>
                <a:spcPts val="400"/>
              </a:spcBef>
              <a:buClr>
                <a:srgbClr val="97989A"/>
              </a:buClr>
              <a:buFont typeface="Arial" pitchFamily="34" charset="0"/>
              <a:buChar char="–"/>
              <a:defRPr/>
            </a:pPr>
            <a:r>
              <a:rPr lang="en-US" sz="1600" i="1" dirty="0" smtClean="0">
                <a:latin typeface="Arial"/>
                <a:cs typeface="Arial" pitchFamily="34" charset="0"/>
              </a:rPr>
              <a:t>Registration </a:t>
            </a:r>
            <a:r>
              <a:rPr lang="en-US" sz="1600" i="1" dirty="0">
                <a:latin typeface="Arial"/>
                <a:cs typeface="Arial" pitchFamily="34" charset="0"/>
              </a:rPr>
              <a:t>through e-announcement – limited to PPS and RHIO </a:t>
            </a:r>
            <a:r>
              <a:rPr lang="en-US" sz="1600" i="1" dirty="0" smtClean="0">
                <a:latin typeface="Arial"/>
                <a:cs typeface="Arial" pitchFamily="34" charset="0"/>
              </a:rPr>
              <a:t>representation</a:t>
            </a:r>
          </a:p>
          <a:p>
            <a:pPr marL="457200" lvl="2" indent="-273050">
              <a:spcBef>
                <a:spcPts val="1200"/>
              </a:spcBef>
              <a:buClr>
                <a:srgbClr val="97989A"/>
              </a:buClr>
              <a:buFont typeface="Arial" pitchFamily="34" charset="0"/>
              <a:buChar char="■"/>
              <a:defRPr/>
            </a:pPr>
            <a:r>
              <a:rPr lang="en-US" dirty="0">
                <a:latin typeface="Arial"/>
                <a:cs typeface="Arial" pitchFamily="34" charset="0"/>
              </a:rPr>
              <a:t>DST will continue to develop webinars – We need your feedback on topics</a:t>
            </a:r>
          </a:p>
          <a:p>
            <a:pPr marL="685800" lvl="3" indent="-273050">
              <a:spcBef>
                <a:spcPts val="400"/>
              </a:spcBef>
              <a:buClr>
                <a:srgbClr val="97989A"/>
              </a:buClr>
              <a:buFont typeface="Arial" pitchFamily="34" charset="0"/>
              <a:buChar char="–"/>
              <a:defRPr/>
            </a:pPr>
            <a:endParaRPr lang="en-US" sz="1600" i="1" dirty="0">
              <a:latin typeface="Arial"/>
              <a:cs typeface="Arial" pitchFamily="34" charset="0"/>
            </a:endParaRPr>
          </a:p>
        </p:txBody>
      </p:sp>
      <p:sp>
        <p:nvSpPr>
          <p:cNvPr id="12" name="Rectangle 11"/>
          <p:cNvSpPr/>
          <p:nvPr/>
        </p:nvSpPr>
        <p:spPr>
          <a:xfrm>
            <a:off x="0" y="211016"/>
            <a:ext cx="9144000" cy="434355"/>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2B800"/>
              </a:solidFill>
            </a:endParaRPr>
          </a:p>
        </p:txBody>
      </p:sp>
      <p:sp>
        <p:nvSpPr>
          <p:cNvPr id="13" name="Rectangle 12"/>
          <p:cNvSpPr/>
          <p:nvPr/>
        </p:nvSpPr>
        <p:spPr>
          <a:xfrm>
            <a:off x="-1" y="-2687"/>
            <a:ext cx="9144000" cy="213703"/>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a:p>
        </p:txBody>
      </p:sp>
      <p:sp>
        <p:nvSpPr>
          <p:cNvPr id="14" name="TextBox 13"/>
          <p:cNvSpPr txBox="1"/>
          <p:nvPr/>
        </p:nvSpPr>
        <p:spPr>
          <a:xfrm>
            <a:off x="-1" y="279949"/>
            <a:ext cx="9143999" cy="388765"/>
          </a:xfrm>
          <a:prstGeom prst="rect">
            <a:avLst/>
          </a:prstGeom>
          <a:noFill/>
        </p:spPr>
        <p:txBody>
          <a:bodyPr wrap="square" rtlCol="0">
            <a:noAutofit/>
          </a:bodyPr>
          <a:lstStyle/>
          <a:p>
            <a:r>
              <a:rPr lang="en-US" sz="1050" b="1" i="1" dirty="0" smtClean="0">
                <a:solidFill>
                  <a:schemeClr val="bg1"/>
                </a:solidFill>
                <a:latin typeface="Arial" panose="020B0604020202020204" pitchFamily="34" charset="0"/>
                <a:cs typeface="Arial" panose="020B0604020202020204" pitchFamily="34" charset="0"/>
              </a:rPr>
              <a:t>January 16</a:t>
            </a:r>
            <a:r>
              <a:rPr lang="en-US" sz="1050" b="1" i="1" baseline="30000" dirty="0" smtClean="0">
                <a:solidFill>
                  <a:schemeClr val="bg1"/>
                </a:solidFill>
                <a:latin typeface="Arial" panose="020B0604020202020204" pitchFamily="34" charset="0"/>
                <a:cs typeface="Arial" panose="020B0604020202020204" pitchFamily="34" charset="0"/>
              </a:rPr>
              <a:t>th</a:t>
            </a:r>
            <a:r>
              <a:rPr lang="en-US" sz="1050" b="1" i="1" dirty="0" smtClean="0">
                <a:solidFill>
                  <a:schemeClr val="bg1"/>
                </a:solidFill>
                <a:latin typeface="Arial" panose="020B0604020202020204" pitchFamily="34" charset="0"/>
                <a:cs typeface="Arial" panose="020B0604020202020204" pitchFamily="34" charset="0"/>
              </a:rPr>
              <a:t> 2015</a:t>
            </a:r>
            <a:r>
              <a:rPr lang="en-US" sz="1050" b="1" i="1" dirty="0">
                <a:solidFill>
                  <a:schemeClr val="bg1"/>
                </a:solidFill>
                <a:latin typeface="Arial" panose="020B0604020202020204" pitchFamily="34" charset="0"/>
                <a:cs typeface="Arial" panose="020B0604020202020204" pitchFamily="34" charset="0"/>
              </a:rPr>
              <a:t>							</a:t>
            </a:r>
          </a:p>
        </p:txBody>
      </p:sp>
      <p:sp>
        <p:nvSpPr>
          <p:cNvPr id="24" name="Text Placeholder 8"/>
          <p:cNvSpPr txBox="1">
            <a:spLocks/>
          </p:cNvSpPr>
          <p:nvPr/>
        </p:nvSpPr>
        <p:spPr>
          <a:xfrm>
            <a:off x="108968" y="722437"/>
            <a:ext cx="8998145" cy="684793"/>
          </a:xfrm>
          <a:prstGeom prst="rect">
            <a:avLst/>
          </a:prstGeom>
          <a:noFill/>
          <a:ln w="6350">
            <a:noFill/>
          </a:ln>
        </p:spPr>
        <p:txBody>
          <a:bodyPr vert="horz" lIns="0" tIns="0" rIns="0" bIns="0" rtlCol="0" anchor="t"/>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762000" fontAlgn="base">
              <a:spcBef>
                <a:spcPct val="40000"/>
              </a:spcBef>
              <a:spcAft>
                <a:spcPct val="0"/>
              </a:spcAft>
            </a:pPr>
            <a:r>
              <a:rPr lang="en-US" sz="2200" b="1" dirty="0" smtClean="0">
                <a:solidFill>
                  <a:schemeClr val="accent4"/>
                </a:solidFill>
                <a:latin typeface="Arial"/>
                <a:cs typeface="Arial" pitchFamily="34" charset="0"/>
              </a:rPr>
              <a:t>Next steps and the process for developing the implementation plan</a:t>
            </a:r>
            <a:endParaRPr lang="en-US" sz="2200" b="1" dirty="0">
              <a:solidFill>
                <a:schemeClr val="accent4"/>
              </a:solidFill>
              <a:latin typeface="Arial"/>
              <a:cs typeface="Arial" pitchFamily="34" charset="0"/>
            </a:endParaRPr>
          </a:p>
        </p:txBody>
      </p:sp>
      <p:pic>
        <p:nvPicPr>
          <p:cNvPr id="68" name="Picture 67" descr="NYS_DOH_MedicaidRedesign_purpl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79596" y="6373664"/>
            <a:ext cx="2627518" cy="413479"/>
          </a:xfrm>
          <a:prstGeom prst="rect">
            <a:avLst/>
          </a:prstGeom>
        </p:spPr>
      </p:pic>
      <p:sp>
        <p:nvSpPr>
          <p:cNvPr id="2" name="Slide Number Placeholder 1"/>
          <p:cNvSpPr>
            <a:spLocks noGrp="1"/>
          </p:cNvSpPr>
          <p:nvPr>
            <p:ph type="sldNum" sz="quarter" idx="12"/>
          </p:nvPr>
        </p:nvSpPr>
        <p:spPr/>
        <p:txBody>
          <a:bodyPr/>
          <a:lstStyle/>
          <a:p>
            <a:fld id="{03768EE8-2548-4B81-96CA-2A79AF6555F1}" type="slidenum">
              <a:rPr lang="en-US" smtClean="0"/>
              <a:t>66</a:t>
            </a:fld>
            <a:endParaRPr lang="en-US"/>
          </a:p>
        </p:txBody>
      </p:sp>
    </p:spTree>
    <p:extLst>
      <p:ext uri="{BB962C8B-B14F-4D97-AF65-F5344CB8AC3E}">
        <p14:creationId xmlns:p14="http://schemas.microsoft.com/office/powerpoint/2010/main" val="230158663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959046"/>
            <a:ext cx="9144000" cy="898954"/>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Rectangle 4"/>
          <p:cNvSpPr/>
          <p:nvPr/>
        </p:nvSpPr>
        <p:spPr>
          <a:xfrm>
            <a:off x="0" y="5865018"/>
            <a:ext cx="9144000" cy="94028"/>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a:p>
        </p:txBody>
      </p:sp>
      <p:sp>
        <p:nvSpPr>
          <p:cNvPr id="11" name="TextBox 10"/>
          <p:cNvSpPr txBox="1"/>
          <p:nvPr/>
        </p:nvSpPr>
        <p:spPr>
          <a:xfrm>
            <a:off x="1035959" y="2430202"/>
            <a:ext cx="7072081" cy="830997"/>
          </a:xfrm>
          <a:prstGeom prst="rect">
            <a:avLst/>
          </a:prstGeom>
          <a:noFill/>
        </p:spPr>
        <p:txBody>
          <a:bodyPr wrap="square" rtlCol="0" anchor="ctr">
            <a:noAutofit/>
          </a:bodyPr>
          <a:lstStyle/>
          <a:p>
            <a:pPr algn="ctr"/>
            <a:r>
              <a:rPr lang="en-US" sz="2800" b="1" i="1" cap="small" dirty="0" smtClean="0">
                <a:solidFill>
                  <a:srgbClr val="503278"/>
                </a:solidFill>
                <a:latin typeface="Arial"/>
                <a:cs typeface="Arial"/>
              </a:rPr>
              <a:t>Open Q&amp;A on the Implementation Plan</a:t>
            </a:r>
            <a:endParaRPr lang="en-US" sz="2800" b="1" i="1" cap="small" dirty="0">
              <a:solidFill>
                <a:srgbClr val="503278"/>
              </a:solidFill>
              <a:latin typeface="Arial"/>
              <a:cs typeface="Arial"/>
            </a:endParaRPr>
          </a:p>
        </p:txBody>
      </p:sp>
      <p:sp>
        <p:nvSpPr>
          <p:cNvPr id="12" name="TextBox 11"/>
          <p:cNvSpPr txBox="1"/>
          <p:nvPr/>
        </p:nvSpPr>
        <p:spPr>
          <a:xfrm>
            <a:off x="142875" y="5400675"/>
            <a:ext cx="1433677" cy="300082"/>
          </a:xfrm>
          <a:prstGeom prst="rect">
            <a:avLst/>
          </a:prstGeom>
          <a:noFill/>
        </p:spPr>
        <p:txBody>
          <a:bodyPr wrap="square" rtlCol="0">
            <a:spAutoFit/>
          </a:bodyPr>
          <a:lstStyle/>
          <a:p>
            <a:r>
              <a:rPr lang="en-US" sz="1350" dirty="0">
                <a:solidFill>
                  <a:schemeClr val="bg1"/>
                </a:solidFill>
                <a:latin typeface="Arial" panose="020B0604020202020204" pitchFamily="34" charset="0"/>
                <a:cs typeface="Arial" panose="020B0604020202020204" pitchFamily="34" charset="0"/>
              </a:rPr>
              <a:t>January 8, 2015</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767" y="225062"/>
            <a:ext cx="3278072" cy="530006"/>
          </a:xfrm>
          <a:prstGeom prst="rect">
            <a:avLst/>
          </a:prstGeom>
        </p:spPr>
      </p:pic>
    </p:spTree>
    <p:extLst>
      <p:ext uri="{BB962C8B-B14F-4D97-AF65-F5344CB8AC3E}">
        <p14:creationId xmlns:p14="http://schemas.microsoft.com/office/powerpoint/2010/main" val="292296476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5979510"/>
            <a:ext cx="9144000" cy="898954"/>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7" name="Rectangle 16"/>
          <p:cNvSpPr/>
          <p:nvPr/>
        </p:nvSpPr>
        <p:spPr>
          <a:xfrm>
            <a:off x="0" y="5874647"/>
            <a:ext cx="9144000" cy="94028"/>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a:p>
        </p:txBody>
      </p:sp>
      <p:sp>
        <p:nvSpPr>
          <p:cNvPr id="14" name="Rectangle 13"/>
          <p:cNvSpPr/>
          <p:nvPr/>
        </p:nvSpPr>
        <p:spPr>
          <a:xfrm>
            <a:off x="394539" y="2032668"/>
            <a:ext cx="5261698" cy="584775"/>
          </a:xfrm>
          <a:prstGeom prst="rect">
            <a:avLst/>
          </a:prstGeom>
        </p:spPr>
        <p:txBody>
          <a:bodyPr wrap="square">
            <a:spAutoFit/>
          </a:bodyPr>
          <a:lstStyle/>
          <a:p>
            <a:r>
              <a:rPr lang="en-US" sz="3200" b="1" dirty="0">
                <a:latin typeface="Arial" panose="020B0604020202020204" pitchFamily="34" charset="0"/>
                <a:cs typeface="Arial" panose="020B0604020202020204" pitchFamily="34" charset="0"/>
              </a:rPr>
              <a:t>Thank You! </a:t>
            </a:r>
            <a:endParaRPr lang="en-US" sz="3200" dirty="0">
              <a:latin typeface="Arial" panose="020B0604020202020204" pitchFamily="34" charset="0"/>
              <a:cs typeface="Arial" panose="020B0604020202020204" pitchFamily="34" charset="0"/>
            </a:endParaRPr>
          </a:p>
        </p:txBody>
      </p:sp>
      <p:sp>
        <p:nvSpPr>
          <p:cNvPr id="15" name="Rectangle 9"/>
          <p:cNvSpPr>
            <a:spLocks noChangeArrowheads="1"/>
          </p:cNvSpPr>
          <p:nvPr/>
        </p:nvSpPr>
        <p:spPr bwMode="auto">
          <a:xfrm>
            <a:off x="394539" y="2575798"/>
            <a:ext cx="3623670" cy="830997"/>
          </a:xfrm>
          <a:prstGeom prst="rect">
            <a:avLst/>
          </a:prstGeom>
          <a:noFill/>
          <a:ln w="9525">
            <a:noFill/>
            <a:miter lim="800000"/>
            <a:headEnd/>
            <a:tailEnd/>
          </a:ln>
        </p:spPr>
        <p:txBody>
          <a:bodyPr wrap="square">
            <a:spAutoFit/>
          </a:bodyPr>
          <a:lstStyle/>
          <a:p>
            <a:r>
              <a:rPr lang="en-US" sz="2400" b="1" i="1" dirty="0">
                <a:solidFill>
                  <a:srgbClr val="000000"/>
                </a:solidFill>
                <a:latin typeface="Arial" panose="020B0604020202020204" pitchFamily="34" charset="0"/>
                <a:cs typeface="Arial" panose="020B0604020202020204" pitchFamily="34" charset="0"/>
              </a:rPr>
              <a:t>DSRIP e-mail:</a:t>
            </a:r>
            <a:r>
              <a:rPr lang="en-US" dirty="0">
                <a:latin typeface="Arial" panose="020B0604020202020204" pitchFamily="34" charset="0"/>
                <a:cs typeface="Arial" panose="020B0604020202020204" pitchFamily="34" charset="0"/>
                <a:hlinkClick r:id="rId2"/>
              </a:rPr>
              <a:t/>
            </a:r>
            <a:br>
              <a:rPr lang="en-US" dirty="0">
                <a:latin typeface="Arial" panose="020B0604020202020204" pitchFamily="34" charset="0"/>
                <a:cs typeface="Arial" panose="020B0604020202020204" pitchFamily="34" charset="0"/>
                <a:hlinkClick r:id="rId2"/>
              </a:rPr>
            </a:br>
            <a:r>
              <a:rPr lang="en-US" sz="2400" dirty="0" smtClean="0">
                <a:solidFill>
                  <a:srgbClr val="503278"/>
                </a:solidFill>
                <a:latin typeface="Arial" panose="020B0604020202020204" pitchFamily="34" charset="0"/>
                <a:cs typeface="Arial" panose="020B0604020202020204" pitchFamily="34" charset="0"/>
              </a:rPr>
              <a:t>dsrip@health.ny.gov</a:t>
            </a:r>
            <a:endParaRPr lang="en-US" sz="2400" dirty="0">
              <a:solidFill>
                <a:srgbClr val="503278"/>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74436" y="6174698"/>
            <a:ext cx="3145537" cy="508578"/>
          </a:xfrm>
          <a:prstGeom prst="rect">
            <a:avLst/>
          </a:prstGeom>
        </p:spPr>
      </p:pic>
      <p:sp>
        <p:nvSpPr>
          <p:cNvPr id="3" name="Slide Number Placeholder 2"/>
          <p:cNvSpPr>
            <a:spLocks noGrp="1"/>
          </p:cNvSpPr>
          <p:nvPr>
            <p:ph type="sldNum" sz="quarter" idx="12"/>
          </p:nvPr>
        </p:nvSpPr>
        <p:spPr/>
        <p:txBody>
          <a:bodyPr/>
          <a:lstStyle/>
          <a:p>
            <a:fld id="{03768EE8-2548-4B81-96CA-2A79AF6555F1}" type="slidenum">
              <a:rPr lang="en-US" smtClean="0"/>
              <a:t>68</a:t>
            </a:fld>
            <a:endParaRPr lang="en-US"/>
          </a:p>
        </p:txBody>
      </p:sp>
      <p:pic>
        <p:nvPicPr>
          <p:cNvPr id="9" name="Picture 8" descr="browser_dreamstime_m_23939274.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51248" y="939839"/>
            <a:ext cx="4492752" cy="3877056"/>
          </a:xfrm>
          <a:prstGeom prst="rect">
            <a:avLst/>
          </a:prstGeom>
        </p:spPr>
      </p:pic>
    </p:spTree>
    <p:extLst>
      <p:ext uri="{BB962C8B-B14F-4D97-AF65-F5344CB8AC3E}">
        <p14:creationId xmlns:p14="http://schemas.microsoft.com/office/powerpoint/2010/main" val="14300645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211016"/>
            <a:ext cx="9144000" cy="434355"/>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2B800"/>
              </a:solidFill>
            </a:endParaRPr>
          </a:p>
        </p:txBody>
      </p:sp>
      <p:sp>
        <p:nvSpPr>
          <p:cNvPr id="13" name="Rectangle 12"/>
          <p:cNvSpPr/>
          <p:nvPr/>
        </p:nvSpPr>
        <p:spPr>
          <a:xfrm>
            <a:off x="-1" y="-2687"/>
            <a:ext cx="9144000" cy="213703"/>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a:p>
        </p:txBody>
      </p:sp>
      <p:sp>
        <p:nvSpPr>
          <p:cNvPr id="14" name="TextBox 13"/>
          <p:cNvSpPr txBox="1"/>
          <p:nvPr/>
        </p:nvSpPr>
        <p:spPr>
          <a:xfrm>
            <a:off x="-1" y="279949"/>
            <a:ext cx="9143999" cy="388765"/>
          </a:xfrm>
          <a:prstGeom prst="rect">
            <a:avLst/>
          </a:prstGeom>
          <a:noFill/>
        </p:spPr>
        <p:txBody>
          <a:bodyPr wrap="square" rtlCol="0">
            <a:noAutofit/>
          </a:bodyPr>
          <a:lstStyle/>
          <a:p>
            <a:r>
              <a:rPr lang="en-US" sz="1050" b="1" i="1" dirty="0" smtClean="0">
                <a:solidFill>
                  <a:schemeClr val="bg1"/>
                </a:solidFill>
                <a:latin typeface="Arial" panose="020B0604020202020204" pitchFamily="34" charset="0"/>
                <a:cs typeface="Arial" panose="020B0604020202020204" pitchFamily="34" charset="0"/>
              </a:rPr>
              <a:t>January 16</a:t>
            </a:r>
            <a:r>
              <a:rPr lang="en-US" sz="1050" b="1" i="1" baseline="30000" dirty="0" smtClean="0">
                <a:solidFill>
                  <a:schemeClr val="bg1"/>
                </a:solidFill>
                <a:latin typeface="Arial" panose="020B0604020202020204" pitchFamily="34" charset="0"/>
                <a:cs typeface="Arial" panose="020B0604020202020204" pitchFamily="34" charset="0"/>
              </a:rPr>
              <a:t>th</a:t>
            </a:r>
            <a:r>
              <a:rPr lang="en-US" sz="1050" b="1" i="1" dirty="0" smtClean="0">
                <a:solidFill>
                  <a:schemeClr val="bg1"/>
                </a:solidFill>
                <a:latin typeface="Arial" panose="020B0604020202020204" pitchFamily="34" charset="0"/>
                <a:cs typeface="Arial" panose="020B0604020202020204" pitchFamily="34" charset="0"/>
              </a:rPr>
              <a:t> 2015</a:t>
            </a:r>
            <a:r>
              <a:rPr lang="en-US" sz="1050" b="1" i="1" dirty="0">
                <a:solidFill>
                  <a:schemeClr val="bg1"/>
                </a:solidFill>
                <a:latin typeface="Arial" panose="020B0604020202020204" pitchFamily="34" charset="0"/>
                <a:cs typeface="Arial" panose="020B0604020202020204" pitchFamily="34" charset="0"/>
              </a:rPr>
              <a:t>							</a:t>
            </a:r>
          </a:p>
        </p:txBody>
      </p:sp>
      <p:sp>
        <p:nvSpPr>
          <p:cNvPr id="24" name="Text Placeholder 8"/>
          <p:cNvSpPr txBox="1">
            <a:spLocks/>
          </p:cNvSpPr>
          <p:nvPr/>
        </p:nvSpPr>
        <p:spPr>
          <a:xfrm>
            <a:off x="108969" y="722437"/>
            <a:ext cx="8904724" cy="684793"/>
          </a:xfrm>
          <a:prstGeom prst="rect">
            <a:avLst/>
          </a:prstGeom>
          <a:noFill/>
          <a:ln w="6350">
            <a:noFill/>
          </a:ln>
        </p:spPr>
        <p:txBody>
          <a:bodyPr vert="horz" lIns="0" tIns="0" rIns="0" bIns="0" rtlCol="0" anchor="t"/>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762000" fontAlgn="base">
              <a:spcBef>
                <a:spcPct val="40000"/>
              </a:spcBef>
              <a:spcAft>
                <a:spcPct val="0"/>
              </a:spcAft>
            </a:pPr>
            <a:r>
              <a:rPr lang="en-US" sz="2000" b="1" dirty="0" smtClean="0">
                <a:solidFill>
                  <a:schemeClr val="accent4"/>
                </a:solidFill>
                <a:latin typeface="Arial"/>
                <a:cs typeface="Arial" pitchFamily="34" charset="0"/>
              </a:rPr>
              <a:t>Conceptual Overview of the Implementation Plan Process</a:t>
            </a:r>
            <a:endParaRPr lang="en-US" sz="2000" b="1" dirty="0">
              <a:solidFill>
                <a:schemeClr val="accent4"/>
              </a:solidFill>
              <a:latin typeface="Arial"/>
              <a:cs typeface="Arial" pitchFamily="34" charset="0"/>
            </a:endParaRPr>
          </a:p>
          <a:p>
            <a:pPr marL="0" lvl="1">
              <a:spcBef>
                <a:spcPts val="300"/>
              </a:spcBef>
              <a:defRPr/>
            </a:pPr>
            <a:r>
              <a:rPr lang="en-US" sz="2000" i="1" dirty="0" smtClean="0">
                <a:solidFill>
                  <a:srgbClr val="503278"/>
                </a:solidFill>
                <a:latin typeface="Arial"/>
                <a:cs typeface="Arial" pitchFamily="34" charset="0"/>
              </a:rPr>
              <a:t>The role </a:t>
            </a:r>
            <a:r>
              <a:rPr lang="en-US" sz="2000" i="1" dirty="0">
                <a:solidFill>
                  <a:srgbClr val="503278"/>
                </a:solidFill>
                <a:latin typeface="Arial"/>
                <a:cs typeface="Arial" pitchFamily="34" charset="0"/>
              </a:rPr>
              <a:t>of the implementation plan</a:t>
            </a:r>
          </a:p>
        </p:txBody>
      </p:sp>
      <p:pic>
        <p:nvPicPr>
          <p:cNvPr id="68" name="Picture 67" descr="NYS_DOH_MedicaidRedesign_purpl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79596" y="6373664"/>
            <a:ext cx="2627518" cy="413479"/>
          </a:xfrm>
          <a:prstGeom prst="rect">
            <a:avLst/>
          </a:prstGeom>
        </p:spPr>
      </p:pic>
      <p:grpSp>
        <p:nvGrpSpPr>
          <p:cNvPr id="40" name="Group 39"/>
          <p:cNvGrpSpPr/>
          <p:nvPr/>
        </p:nvGrpSpPr>
        <p:grpSpPr>
          <a:xfrm>
            <a:off x="162055" y="1549995"/>
            <a:ext cx="407418" cy="439544"/>
            <a:chOff x="3250182" y="3429000"/>
            <a:chExt cx="407418" cy="439544"/>
          </a:xfrm>
        </p:grpSpPr>
        <p:sp>
          <p:nvSpPr>
            <p:cNvPr id="41" name="Oval 40"/>
            <p:cNvSpPr/>
            <p:nvPr/>
          </p:nvSpPr>
          <p:spPr>
            <a:xfrm>
              <a:off x="3250182" y="3487544"/>
              <a:ext cx="381000" cy="381000"/>
            </a:xfrm>
            <a:prstGeom prst="ellipse">
              <a:avLst/>
            </a:prstGeom>
            <a:solidFill>
              <a:srgbClr val="BFCCE3"/>
            </a:solidFill>
            <a:ln>
              <a:solidFill>
                <a:srgbClr val="8099C6"/>
              </a:solid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US" b="1" i="1" dirty="0"/>
            </a:p>
          </p:txBody>
        </p:sp>
        <p:sp>
          <p:nvSpPr>
            <p:cNvPr id="42" name="Oval 41"/>
            <p:cNvSpPr/>
            <p:nvPr/>
          </p:nvSpPr>
          <p:spPr>
            <a:xfrm>
              <a:off x="3276600" y="3429000"/>
              <a:ext cx="381000" cy="3810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54000" tIns="54000" rIns="54000" bIns="54000" rtlCol="0" anchor="ctr" anchorCtr="1"/>
            <a:lstStyle/>
            <a:p>
              <a:pPr algn="ctr"/>
              <a:r>
                <a:rPr lang="en-US" sz="3600" b="1" i="1" dirty="0" smtClean="0">
                  <a:solidFill>
                    <a:schemeClr val="accent4">
                      <a:lumMod val="50000"/>
                    </a:schemeClr>
                  </a:solidFill>
                </a:rPr>
                <a:t>2</a:t>
              </a:r>
              <a:endParaRPr lang="en-US" sz="3600" b="1" i="1" dirty="0">
                <a:solidFill>
                  <a:schemeClr val="accent4">
                    <a:lumMod val="50000"/>
                  </a:schemeClr>
                </a:solidFill>
              </a:endParaRPr>
            </a:p>
          </p:txBody>
        </p:sp>
      </p:grpSp>
      <p:sp>
        <p:nvSpPr>
          <p:cNvPr id="2" name="Slide Number Placeholder 1"/>
          <p:cNvSpPr>
            <a:spLocks noGrp="1"/>
          </p:cNvSpPr>
          <p:nvPr>
            <p:ph type="sldNum" sz="quarter" idx="12"/>
          </p:nvPr>
        </p:nvSpPr>
        <p:spPr/>
        <p:txBody>
          <a:bodyPr/>
          <a:lstStyle/>
          <a:p>
            <a:fld id="{03768EE8-2548-4B81-96CA-2A79AF6555F1}" type="slidenum">
              <a:rPr lang="en-US" smtClean="0"/>
              <a:t>7</a:t>
            </a:fld>
            <a:endParaRPr lang="en-US"/>
          </a:p>
        </p:txBody>
      </p:sp>
      <p:sp>
        <p:nvSpPr>
          <p:cNvPr id="16" name="Text Placeholder 2"/>
          <p:cNvSpPr txBox="1">
            <a:spLocks/>
          </p:cNvSpPr>
          <p:nvPr/>
        </p:nvSpPr>
        <p:spPr>
          <a:xfrm>
            <a:off x="583013" y="1613202"/>
            <a:ext cx="8430680" cy="4691804"/>
          </a:xfrm>
          <a:prstGeom prst="rect">
            <a:avLst/>
          </a:prstGeom>
        </p:spPr>
        <p:txBody>
          <a:bodyPr vert="horz" lIns="91440" tIns="45720" rIns="91440" bIns="45720" rtlCol="0" anchor="t"/>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1">
              <a:spcBef>
                <a:spcPts val="1200"/>
              </a:spcBef>
              <a:defRPr/>
            </a:pPr>
            <a:r>
              <a:rPr lang="en-US" b="1" dirty="0">
                <a:solidFill>
                  <a:srgbClr val="503278"/>
                </a:solidFill>
                <a:latin typeface="Arial"/>
                <a:cs typeface="Arial" pitchFamily="34" charset="0"/>
              </a:rPr>
              <a:t>Collecting the baseline information that the Independent Assessor will need for ongoing monitoring and scoring of Domain 1 process </a:t>
            </a:r>
            <a:r>
              <a:rPr lang="en-US" b="1" dirty="0" smtClean="0">
                <a:solidFill>
                  <a:srgbClr val="503278"/>
                </a:solidFill>
                <a:latin typeface="Arial"/>
                <a:cs typeface="Arial" pitchFamily="34" charset="0"/>
              </a:rPr>
              <a:t>measures</a:t>
            </a:r>
          </a:p>
          <a:p>
            <a:pPr marL="273050" lvl="2" indent="-273050">
              <a:spcBef>
                <a:spcPts val="2400"/>
              </a:spcBef>
              <a:buClr>
                <a:srgbClr val="97989A"/>
              </a:buClr>
              <a:buFont typeface="Arial" pitchFamily="34" charset="0"/>
              <a:buChar char="■"/>
              <a:defRPr/>
            </a:pPr>
            <a:r>
              <a:rPr lang="en-US" dirty="0">
                <a:latin typeface="Arial"/>
                <a:cs typeface="Arial" pitchFamily="34" charset="0"/>
              </a:rPr>
              <a:t>This suite of information will include some project-specific measures (e.g. speed of patient engagement) and some organizational measures (e.g. workforce impact numbers)</a:t>
            </a:r>
          </a:p>
          <a:p>
            <a:pPr marL="273050" lvl="2" indent="-273050">
              <a:spcBef>
                <a:spcPts val="2400"/>
              </a:spcBef>
              <a:buClr>
                <a:srgbClr val="97989A"/>
              </a:buClr>
              <a:buFont typeface="Arial" pitchFamily="34" charset="0"/>
              <a:buChar char="■"/>
              <a:defRPr/>
            </a:pPr>
            <a:r>
              <a:rPr lang="en-US" dirty="0">
                <a:latin typeface="Arial"/>
                <a:cs typeface="Arial" pitchFamily="34" charset="0"/>
              </a:rPr>
              <a:t>This relates to Domain 1 process </a:t>
            </a:r>
            <a:r>
              <a:rPr lang="en-US" dirty="0" smtClean="0">
                <a:latin typeface="Arial"/>
                <a:cs typeface="Arial" pitchFamily="34" charset="0"/>
              </a:rPr>
              <a:t>measures – </a:t>
            </a:r>
            <a:r>
              <a:rPr lang="en-US" i="1" dirty="0" smtClean="0">
                <a:latin typeface="Arial"/>
                <a:cs typeface="Arial" pitchFamily="34" charset="0"/>
              </a:rPr>
              <a:t>Domain </a:t>
            </a:r>
            <a:r>
              <a:rPr lang="en-US" i="1" dirty="0">
                <a:latin typeface="Arial"/>
                <a:cs typeface="Arial" pitchFamily="34" charset="0"/>
              </a:rPr>
              <a:t>1 Funding is significant, representing approximately 40% of all payments across the waiver</a:t>
            </a:r>
          </a:p>
          <a:p>
            <a:pPr marL="273050" lvl="2" indent="-273050">
              <a:spcBef>
                <a:spcPts val="2400"/>
              </a:spcBef>
              <a:buClr>
                <a:srgbClr val="97989A"/>
              </a:buClr>
              <a:buFont typeface="Arial" pitchFamily="34" charset="0"/>
              <a:buChar char="■"/>
              <a:defRPr/>
            </a:pPr>
            <a:r>
              <a:rPr lang="en-US" dirty="0" smtClean="0">
                <a:latin typeface="Arial"/>
                <a:cs typeface="Arial" pitchFamily="34" charset="0"/>
              </a:rPr>
              <a:t>Progress </a:t>
            </a:r>
            <a:r>
              <a:rPr lang="en-US" dirty="0">
                <a:latin typeface="Arial"/>
                <a:cs typeface="Arial" pitchFamily="34" charset="0"/>
              </a:rPr>
              <a:t>against outcome measures will also be captured and monitored in the MAPP </a:t>
            </a:r>
            <a:r>
              <a:rPr lang="en-US" dirty="0" smtClean="0">
                <a:latin typeface="Arial"/>
                <a:cs typeface="Arial" pitchFamily="34" charset="0"/>
              </a:rPr>
              <a:t>tool</a:t>
            </a:r>
            <a:r>
              <a:rPr lang="en-US" dirty="0">
                <a:latin typeface="Arial"/>
                <a:cs typeface="Arial" pitchFamily="34" charset="0"/>
              </a:rPr>
              <a:t>, </a:t>
            </a:r>
            <a:r>
              <a:rPr lang="en-US" dirty="0" smtClean="0">
                <a:latin typeface="Arial"/>
                <a:cs typeface="Arial" pitchFamily="34" charset="0"/>
              </a:rPr>
              <a:t>separately from the </a:t>
            </a:r>
            <a:r>
              <a:rPr lang="en-US" dirty="0">
                <a:latin typeface="Arial"/>
                <a:cs typeface="Arial" pitchFamily="34" charset="0"/>
              </a:rPr>
              <a:t>implementation plan and quarterly </a:t>
            </a:r>
            <a:r>
              <a:rPr lang="en-US" dirty="0" smtClean="0">
                <a:latin typeface="Arial"/>
                <a:cs typeface="Arial" pitchFamily="34" charset="0"/>
              </a:rPr>
              <a:t>reports.</a:t>
            </a:r>
            <a:endParaRPr lang="en-US" dirty="0">
              <a:latin typeface="Arial"/>
              <a:cs typeface="Arial" pitchFamily="34" charset="0"/>
            </a:endParaRPr>
          </a:p>
        </p:txBody>
      </p:sp>
    </p:spTree>
    <p:extLst>
      <p:ext uri="{BB962C8B-B14F-4D97-AF65-F5344CB8AC3E}">
        <p14:creationId xmlns:p14="http://schemas.microsoft.com/office/powerpoint/2010/main" val="30404929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Placeholder 2"/>
          <p:cNvSpPr txBox="1">
            <a:spLocks/>
          </p:cNvSpPr>
          <p:nvPr/>
        </p:nvSpPr>
        <p:spPr>
          <a:xfrm>
            <a:off x="583013" y="1613202"/>
            <a:ext cx="8430680" cy="4691804"/>
          </a:xfrm>
          <a:prstGeom prst="rect">
            <a:avLst/>
          </a:prstGeom>
        </p:spPr>
        <p:txBody>
          <a:bodyPr vert="horz" lIns="91440" tIns="45720" rIns="91440" bIns="45720" rtlCol="0" anchor="t"/>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1">
              <a:spcBef>
                <a:spcPts val="1200"/>
              </a:spcBef>
              <a:defRPr/>
            </a:pPr>
            <a:r>
              <a:rPr lang="en-US" b="1" dirty="0">
                <a:solidFill>
                  <a:srgbClr val="503278"/>
                </a:solidFill>
                <a:latin typeface="Arial"/>
                <a:cs typeface="Arial" pitchFamily="34" charset="0"/>
              </a:rPr>
              <a:t>Setting out key milestones in each organizational area</a:t>
            </a:r>
          </a:p>
          <a:p>
            <a:pPr marL="273050" lvl="2" indent="-273050">
              <a:spcBef>
                <a:spcPts val="2400"/>
              </a:spcBef>
              <a:buClr>
                <a:srgbClr val="97989A"/>
              </a:buClr>
              <a:buFont typeface="Arial" pitchFamily="34" charset="0"/>
              <a:buChar char="■"/>
              <a:defRPr/>
            </a:pPr>
            <a:r>
              <a:rPr lang="en-US" dirty="0">
                <a:latin typeface="Arial"/>
                <a:cs typeface="Arial" pitchFamily="34" charset="0"/>
              </a:rPr>
              <a:t>The implementation plan template will prescribe high-level headings. PPSs will then set out the work steps under each of these that are specific to that PPS</a:t>
            </a:r>
          </a:p>
          <a:p>
            <a:pPr marL="273050" lvl="2" indent="-273050">
              <a:spcBef>
                <a:spcPts val="2400"/>
              </a:spcBef>
              <a:buClr>
                <a:srgbClr val="97989A"/>
              </a:buClr>
              <a:buFont typeface="Arial" pitchFamily="34" charset="0"/>
              <a:buChar char="■"/>
              <a:defRPr/>
            </a:pPr>
            <a:r>
              <a:rPr lang="en-US" dirty="0">
                <a:latin typeface="Arial"/>
                <a:cs typeface="Arial" pitchFamily="34" charset="0"/>
              </a:rPr>
              <a:t>Progress against these milestones and key steps will be tracked through the quarterly reports but these steps are not individually linked to process payments</a:t>
            </a:r>
          </a:p>
          <a:p>
            <a:pPr marL="273050" lvl="2" indent="-273050">
              <a:spcBef>
                <a:spcPts val="2400"/>
              </a:spcBef>
              <a:buClr>
                <a:srgbClr val="97989A"/>
              </a:buClr>
              <a:buFont typeface="Arial" pitchFamily="34" charset="0"/>
              <a:buChar char="■"/>
              <a:defRPr/>
            </a:pPr>
            <a:r>
              <a:rPr lang="en-US" dirty="0">
                <a:latin typeface="Arial"/>
                <a:cs typeface="Arial" pitchFamily="34" charset="0"/>
              </a:rPr>
              <a:t>These key steps and milestones effectively represent an ‘Executive Summary’ of the more extensive implementation planning PPSs will undertake for each project</a:t>
            </a:r>
          </a:p>
        </p:txBody>
      </p:sp>
      <p:sp>
        <p:nvSpPr>
          <p:cNvPr id="12" name="Rectangle 11"/>
          <p:cNvSpPr/>
          <p:nvPr/>
        </p:nvSpPr>
        <p:spPr>
          <a:xfrm>
            <a:off x="0" y="211016"/>
            <a:ext cx="9144000" cy="434355"/>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2B800"/>
              </a:solidFill>
            </a:endParaRPr>
          </a:p>
        </p:txBody>
      </p:sp>
      <p:sp>
        <p:nvSpPr>
          <p:cNvPr id="13" name="Rectangle 12"/>
          <p:cNvSpPr/>
          <p:nvPr/>
        </p:nvSpPr>
        <p:spPr>
          <a:xfrm>
            <a:off x="-1" y="-2687"/>
            <a:ext cx="9144000" cy="213703"/>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a:p>
        </p:txBody>
      </p:sp>
      <p:sp>
        <p:nvSpPr>
          <p:cNvPr id="14" name="TextBox 13"/>
          <p:cNvSpPr txBox="1"/>
          <p:nvPr/>
        </p:nvSpPr>
        <p:spPr>
          <a:xfrm>
            <a:off x="-1" y="279949"/>
            <a:ext cx="9143999" cy="388765"/>
          </a:xfrm>
          <a:prstGeom prst="rect">
            <a:avLst/>
          </a:prstGeom>
          <a:noFill/>
        </p:spPr>
        <p:txBody>
          <a:bodyPr wrap="square" rtlCol="0">
            <a:noAutofit/>
          </a:bodyPr>
          <a:lstStyle/>
          <a:p>
            <a:r>
              <a:rPr lang="en-US" sz="1050" b="1" i="1" dirty="0" smtClean="0">
                <a:solidFill>
                  <a:schemeClr val="bg1"/>
                </a:solidFill>
                <a:latin typeface="Arial" panose="020B0604020202020204" pitchFamily="34" charset="0"/>
                <a:cs typeface="Arial" panose="020B0604020202020204" pitchFamily="34" charset="0"/>
              </a:rPr>
              <a:t>January 16</a:t>
            </a:r>
            <a:r>
              <a:rPr lang="en-US" sz="1050" b="1" i="1" baseline="30000" dirty="0" smtClean="0">
                <a:solidFill>
                  <a:schemeClr val="bg1"/>
                </a:solidFill>
                <a:latin typeface="Arial" panose="020B0604020202020204" pitchFamily="34" charset="0"/>
                <a:cs typeface="Arial" panose="020B0604020202020204" pitchFamily="34" charset="0"/>
              </a:rPr>
              <a:t>th</a:t>
            </a:r>
            <a:r>
              <a:rPr lang="en-US" sz="1050" b="1" i="1" dirty="0" smtClean="0">
                <a:solidFill>
                  <a:schemeClr val="bg1"/>
                </a:solidFill>
                <a:latin typeface="Arial" panose="020B0604020202020204" pitchFamily="34" charset="0"/>
                <a:cs typeface="Arial" panose="020B0604020202020204" pitchFamily="34" charset="0"/>
              </a:rPr>
              <a:t> 2015</a:t>
            </a:r>
            <a:r>
              <a:rPr lang="en-US" sz="1050" b="1" i="1" dirty="0">
                <a:solidFill>
                  <a:schemeClr val="bg1"/>
                </a:solidFill>
                <a:latin typeface="Arial" panose="020B0604020202020204" pitchFamily="34" charset="0"/>
                <a:cs typeface="Arial" panose="020B0604020202020204" pitchFamily="34" charset="0"/>
              </a:rPr>
              <a:t>							</a:t>
            </a:r>
          </a:p>
        </p:txBody>
      </p:sp>
      <p:sp>
        <p:nvSpPr>
          <p:cNvPr id="24" name="Text Placeholder 8"/>
          <p:cNvSpPr txBox="1">
            <a:spLocks/>
          </p:cNvSpPr>
          <p:nvPr/>
        </p:nvSpPr>
        <p:spPr>
          <a:xfrm>
            <a:off x="108969" y="722437"/>
            <a:ext cx="8904724" cy="684793"/>
          </a:xfrm>
          <a:prstGeom prst="rect">
            <a:avLst/>
          </a:prstGeom>
          <a:noFill/>
          <a:ln w="6350">
            <a:noFill/>
          </a:ln>
        </p:spPr>
        <p:txBody>
          <a:bodyPr vert="horz" lIns="0" tIns="0" rIns="0" bIns="0" rtlCol="0" anchor="t"/>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762000" fontAlgn="base">
              <a:spcBef>
                <a:spcPct val="40000"/>
              </a:spcBef>
              <a:spcAft>
                <a:spcPct val="0"/>
              </a:spcAft>
            </a:pPr>
            <a:r>
              <a:rPr lang="en-US" sz="2000" b="1" dirty="0" smtClean="0">
                <a:solidFill>
                  <a:schemeClr val="accent4"/>
                </a:solidFill>
                <a:latin typeface="Arial"/>
                <a:cs typeface="Arial" pitchFamily="34" charset="0"/>
              </a:rPr>
              <a:t>Conceptual Overview of the Implementation Plan Process</a:t>
            </a:r>
            <a:endParaRPr lang="en-US" sz="2000" b="1" dirty="0">
              <a:solidFill>
                <a:schemeClr val="accent4"/>
              </a:solidFill>
              <a:latin typeface="Arial"/>
              <a:cs typeface="Arial" pitchFamily="34" charset="0"/>
            </a:endParaRPr>
          </a:p>
          <a:p>
            <a:pPr marL="0" lvl="1">
              <a:spcBef>
                <a:spcPts val="300"/>
              </a:spcBef>
              <a:defRPr/>
            </a:pPr>
            <a:r>
              <a:rPr lang="en-US" sz="2000" i="1" dirty="0" smtClean="0">
                <a:solidFill>
                  <a:srgbClr val="503278"/>
                </a:solidFill>
                <a:latin typeface="Arial"/>
                <a:cs typeface="Arial" pitchFamily="34" charset="0"/>
              </a:rPr>
              <a:t>The role </a:t>
            </a:r>
            <a:r>
              <a:rPr lang="en-US" sz="2000" i="1" dirty="0">
                <a:solidFill>
                  <a:srgbClr val="503278"/>
                </a:solidFill>
                <a:latin typeface="Arial"/>
                <a:cs typeface="Arial" pitchFamily="34" charset="0"/>
              </a:rPr>
              <a:t>of the implementation plan</a:t>
            </a:r>
          </a:p>
        </p:txBody>
      </p:sp>
      <p:pic>
        <p:nvPicPr>
          <p:cNvPr id="68" name="Picture 67" descr="NYS_DOH_MedicaidRedesign_purpl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79596" y="6373664"/>
            <a:ext cx="2627518" cy="413479"/>
          </a:xfrm>
          <a:prstGeom prst="rect">
            <a:avLst/>
          </a:prstGeom>
        </p:spPr>
      </p:pic>
      <p:grpSp>
        <p:nvGrpSpPr>
          <p:cNvPr id="37" name="Group 36"/>
          <p:cNvGrpSpPr/>
          <p:nvPr/>
        </p:nvGrpSpPr>
        <p:grpSpPr>
          <a:xfrm>
            <a:off x="228932" y="1544544"/>
            <a:ext cx="407418" cy="439544"/>
            <a:chOff x="3250182" y="3429000"/>
            <a:chExt cx="407418" cy="439544"/>
          </a:xfrm>
        </p:grpSpPr>
        <p:sp>
          <p:nvSpPr>
            <p:cNvPr id="38" name="Oval 37"/>
            <p:cNvSpPr/>
            <p:nvPr/>
          </p:nvSpPr>
          <p:spPr>
            <a:xfrm>
              <a:off x="3250182" y="3487544"/>
              <a:ext cx="381000" cy="381000"/>
            </a:xfrm>
            <a:prstGeom prst="ellipse">
              <a:avLst/>
            </a:prstGeom>
            <a:solidFill>
              <a:srgbClr val="E5EAF3"/>
            </a:solidFill>
            <a:ln>
              <a:solidFill>
                <a:srgbClr val="8099C6"/>
              </a:solid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US" b="1" i="1" dirty="0"/>
            </a:p>
          </p:txBody>
        </p:sp>
        <p:sp>
          <p:nvSpPr>
            <p:cNvPr id="39" name="Oval 38"/>
            <p:cNvSpPr/>
            <p:nvPr/>
          </p:nvSpPr>
          <p:spPr>
            <a:xfrm>
              <a:off x="3276600" y="3429000"/>
              <a:ext cx="381000" cy="3810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54000" tIns="54000" rIns="54000" bIns="54000" rtlCol="0" anchor="ctr" anchorCtr="1"/>
            <a:lstStyle/>
            <a:p>
              <a:pPr algn="ctr"/>
              <a:r>
                <a:rPr lang="en-US" sz="3600" b="1" i="1" dirty="0" smtClean="0">
                  <a:solidFill>
                    <a:schemeClr val="accent4">
                      <a:lumMod val="50000"/>
                    </a:schemeClr>
                  </a:solidFill>
                </a:rPr>
                <a:t>3</a:t>
              </a:r>
              <a:endParaRPr lang="en-US" sz="3600" b="1" i="1" dirty="0">
                <a:solidFill>
                  <a:schemeClr val="accent4">
                    <a:lumMod val="50000"/>
                  </a:schemeClr>
                </a:solidFill>
              </a:endParaRPr>
            </a:p>
          </p:txBody>
        </p:sp>
      </p:grpSp>
      <p:sp>
        <p:nvSpPr>
          <p:cNvPr id="2" name="Slide Number Placeholder 1"/>
          <p:cNvSpPr>
            <a:spLocks noGrp="1"/>
          </p:cNvSpPr>
          <p:nvPr>
            <p:ph type="sldNum" sz="quarter" idx="12"/>
          </p:nvPr>
        </p:nvSpPr>
        <p:spPr/>
        <p:txBody>
          <a:bodyPr/>
          <a:lstStyle/>
          <a:p>
            <a:fld id="{03768EE8-2548-4B81-96CA-2A79AF6555F1}" type="slidenum">
              <a:rPr lang="en-US" smtClean="0"/>
              <a:t>8</a:t>
            </a:fld>
            <a:endParaRPr lang="en-US"/>
          </a:p>
        </p:txBody>
      </p:sp>
    </p:spTree>
    <p:extLst>
      <p:ext uri="{BB962C8B-B14F-4D97-AF65-F5344CB8AC3E}">
        <p14:creationId xmlns:p14="http://schemas.microsoft.com/office/powerpoint/2010/main" val="39514374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959046"/>
            <a:ext cx="9144000" cy="898954"/>
          </a:xfrm>
          <a:prstGeom prst="rect">
            <a:avLst/>
          </a:prstGeom>
          <a:solidFill>
            <a:srgbClr val="50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Rectangle 4"/>
          <p:cNvSpPr/>
          <p:nvPr/>
        </p:nvSpPr>
        <p:spPr>
          <a:xfrm>
            <a:off x="0" y="5865018"/>
            <a:ext cx="9144000" cy="94028"/>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a:p>
        </p:txBody>
      </p:sp>
      <p:sp>
        <p:nvSpPr>
          <p:cNvPr id="11" name="TextBox 10"/>
          <p:cNvSpPr txBox="1"/>
          <p:nvPr/>
        </p:nvSpPr>
        <p:spPr>
          <a:xfrm>
            <a:off x="1035959" y="1978570"/>
            <a:ext cx="7072081" cy="1282629"/>
          </a:xfrm>
          <a:prstGeom prst="rect">
            <a:avLst/>
          </a:prstGeom>
          <a:noFill/>
        </p:spPr>
        <p:txBody>
          <a:bodyPr wrap="square" rtlCol="0" anchor="ctr">
            <a:noAutofit/>
          </a:bodyPr>
          <a:lstStyle/>
          <a:p>
            <a:pPr algn="ctr"/>
            <a:r>
              <a:rPr lang="en-US" sz="2800" b="1" i="1" cap="small" dirty="0">
                <a:solidFill>
                  <a:srgbClr val="503278"/>
                </a:solidFill>
                <a:latin typeface="Arial"/>
                <a:cs typeface="Arial"/>
              </a:rPr>
              <a:t>Achievement </a:t>
            </a:r>
            <a:r>
              <a:rPr lang="en-US" sz="2800" b="1" i="1" cap="small" dirty="0" smtClean="0">
                <a:solidFill>
                  <a:srgbClr val="503278"/>
                </a:solidFill>
                <a:latin typeface="Arial"/>
                <a:cs typeface="Arial"/>
              </a:rPr>
              <a:t>values</a:t>
            </a:r>
            <a:r>
              <a:rPr lang="en-US" sz="2800" b="1" i="1" cap="small" dirty="0">
                <a:solidFill>
                  <a:srgbClr val="503278"/>
                </a:solidFill>
                <a:latin typeface="Arial"/>
                <a:cs typeface="Arial"/>
              </a:rPr>
              <a:t>, </a:t>
            </a:r>
            <a:r>
              <a:rPr lang="en-US" sz="2800" b="1" i="1" cap="small" dirty="0" smtClean="0">
                <a:solidFill>
                  <a:srgbClr val="503278"/>
                </a:solidFill>
                <a:latin typeface="Arial"/>
                <a:cs typeface="Arial"/>
              </a:rPr>
              <a:t>ongoing reporting requirements</a:t>
            </a:r>
            <a:r>
              <a:rPr lang="en-US" sz="2800" b="1" i="1" cap="small" dirty="0">
                <a:solidFill>
                  <a:srgbClr val="503278"/>
                </a:solidFill>
                <a:latin typeface="Arial"/>
                <a:cs typeface="Arial"/>
              </a:rPr>
              <a:t>, &amp; </a:t>
            </a:r>
            <a:r>
              <a:rPr lang="en-US" sz="2800" b="1" i="1" cap="small" dirty="0" smtClean="0">
                <a:solidFill>
                  <a:srgbClr val="503278"/>
                </a:solidFill>
                <a:latin typeface="Arial"/>
                <a:cs typeface="Arial"/>
              </a:rPr>
              <a:t>how they correspond </a:t>
            </a:r>
            <a:r>
              <a:rPr lang="en-US" sz="2800" b="1" i="1" cap="small" dirty="0">
                <a:solidFill>
                  <a:srgbClr val="503278"/>
                </a:solidFill>
                <a:latin typeface="Arial"/>
                <a:cs typeface="Arial"/>
              </a:rPr>
              <a:t>to DSRIP </a:t>
            </a:r>
            <a:r>
              <a:rPr lang="en-US" sz="2800" b="1" i="1" cap="small" dirty="0" smtClean="0">
                <a:solidFill>
                  <a:srgbClr val="503278"/>
                </a:solidFill>
                <a:latin typeface="Arial"/>
                <a:cs typeface="Arial"/>
              </a:rPr>
              <a:t>payments </a:t>
            </a:r>
            <a:endParaRPr lang="en-US" sz="2800" b="1" i="1" cap="small" dirty="0">
              <a:solidFill>
                <a:srgbClr val="503278"/>
              </a:solidFill>
              <a:latin typeface="Arial"/>
              <a:cs typeface="Arial"/>
            </a:endParaRPr>
          </a:p>
        </p:txBody>
      </p:sp>
      <p:sp>
        <p:nvSpPr>
          <p:cNvPr id="12" name="TextBox 11"/>
          <p:cNvSpPr txBox="1"/>
          <p:nvPr/>
        </p:nvSpPr>
        <p:spPr>
          <a:xfrm>
            <a:off x="142875" y="5400675"/>
            <a:ext cx="1433677" cy="300082"/>
          </a:xfrm>
          <a:prstGeom prst="rect">
            <a:avLst/>
          </a:prstGeom>
          <a:noFill/>
        </p:spPr>
        <p:txBody>
          <a:bodyPr wrap="square" rtlCol="0">
            <a:spAutoFit/>
          </a:bodyPr>
          <a:lstStyle/>
          <a:p>
            <a:r>
              <a:rPr lang="en-US" sz="1350" dirty="0">
                <a:solidFill>
                  <a:schemeClr val="bg1"/>
                </a:solidFill>
                <a:latin typeface="Arial" panose="020B0604020202020204" pitchFamily="34" charset="0"/>
                <a:cs typeface="Arial" panose="020B0604020202020204" pitchFamily="34" charset="0"/>
              </a:rPr>
              <a:t>January 8, 2015</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767" y="225062"/>
            <a:ext cx="3278072" cy="530006"/>
          </a:xfrm>
          <a:prstGeom prst="rect">
            <a:avLst/>
          </a:prstGeom>
        </p:spPr>
      </p:pic>
      <p:sp>
        <p:nvSpPr>
          <p:cNvPr id="7" name="TextBox 6"/>
          <p:cNvSpPr txBox="1"/>
          <p:nvPr/>
        </p:nvSpPr>
        <p:spPr>
          <a:xfrm>
            <a:off x="1035959" y="3590934"/>
            <a:ext cx="3840840" cy="661720"/>
          </a:xfrm>
          <a:prstGeom prst="rect">
            <a:avLst/>
          </a:prstGeom>
          <a:noFill/>
        </p:spPr>
        <p:txBody>
          <a:bodyPr wrap="square" rtlCol="0">
            <a:spAutoFit/>
          </a:bodyPr>
          <a:lstStyle/>
          <a:p>
            <a:r>
              <a:rPr lang="en-US" sz="1350" b="1" dirty="0" smtClean="0">
                <a:solidFill>
                  <a:srgbClr val="6F5091"/>
                </a:solidFill>
                <a:latin typeface="Arial" panose="020B0604020202020204" pitchFamily="34" charset="0"/>
                <a:cs typeface="Arial" panose="020B0604020202020204" pitchFamily="34" charset="0"/>
              </a:rPr>
              <a:t>Matt Sorrentino &amp; Joe Weber</a:t>
            </a:r>
          </a:p>
          <a:p>
            <a:pPr>
              <a:spcBef>
                <a:spcPts val="1200"/>
              </a:spcBef>
            </a:pPr>
            <a:r>
              <a:rPr lang="en-US" sz="1350" i="1" dirty="0">
                <a:solidFill>
                  <a:srgbClr val="6F5091"/>
                </a:solidFill>
                <a:latin typeface="Arial" panose="020B0604020202020204" pitchFamily="34" charset="0"/>
                <a:cs typeface="Arial" panose="020B0604020202020204" pitchFamily="34" charset="0"/>
              </a:rPr>
              <a:t>Public Consulting Group</a:t>
            </a:r>
          </a:p>
        </p:txBody>
      </p:sp>
    </p:spTree>
    <p:extLst>
      <p:ext uri="{BB962C8B-B14F-4D97-AF65-F5344CB8AC3E}">
        <p14:creationId xmlns:p14="http://schemas.microsoft.com/office/powerpoint/2010/main" val="15077956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1092</TotalTime>
  <Words>5918</Words>
  <Application>Microsoft Office PowerPoint</Application>
  <PresentationFormat>On-screen Show (4:3)</PresentationFormat>
  <Paragraphs>957</Paragraphs>
  <Slides>68</Slides>
  <Notes>28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68</vt:i4>
      </vt:variant>
    </vt:vector>
  </HeadingPairs>
  <TitlesOfParts>
    <vt:vector size="75" baseType="lpstr">
      <vt:lpstr>Arial</vt:lpstr>
      <vt:lpstr>Calibri</vt:lpstr>
      <vt:lpstr>Calibri Light</vt:lpstr>
      <vt:lpstr>Courier New</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Introduction to Achievement Values</vt:lpstr>
      <vt:lpstr>PowerPoint Presentation</vt:lpstr>
      <vt:lpstr>Overview of Domain 1 Process Measures</vt:lpstr>
      <vt:lpstr>Overview of Domain 1 Process Measures</vt:lpstr>
      <vt:lpstr>PowerPoint Presentation</vt:lpstr>
      <vt:lpstr>Overview of Domain 1 Process Measures</vt:lpstr>
      <vt:lpstr>Overview of Domain 1 Process Measures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Tying it All Together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DRAFT Integration of Primary Care and  Behavioral Health Services  The standards that follow are draft.  The listed standards are the additional requirements to achieve integrated licensure status.  </vt:lpstr>
      <vt:lpstr>Domain 3: Clinical Improvement Projects</vt:lpstr>
      <vt:lpstr>Existing Options for Integrating  Behavioral Health and Primary Care Services </vt:lpstr>
      <vt:lpstr>Current Licensure Thresholds </vt:lpstr>
      <vt:lpstr>Current Licensure Thresholds </vt:lpstr>
      <vt:lpstr>Revised Licensure Thresholds  </vt:lpstr>
      <vt:lpstr>DSRIP Integrated Services Licensure Thresholds Model </vt:lpstr>
      <vt:lpstr>Providers Licensed by DOH Integrating Mental Health Services </vt:lpstr>
      <vt:lpstr>Providers Licensed by DOH Integrating Mental Health Services (cont.) </vt:lpstr>
      <vt:lpstr>Providers Licensed by DOH Integrating Substance Use Disorder Services </vt:lpstr>
      <vt:lpstr>Providers Licensed by DOH Integrating Substance Use Disorder Services (cont.) </vt:lpstr>
      <vt:lpstr>Providers Licensed by OMH or OASAS Integrating Primary Care Services </vt:lpstr>
      <vt:lpstr>Providers Licensed by OMH or OASAS Integrating Primary Care Services (cont.) </vt:lpstr>
      <vt:lpstr>Providers Licensed by OMH or OASAS Integrating Mental Health and Substance Use Disorder Services </vt:lpstr>
      <vt:lpstr>Providers Licensed by OMH or OASAS Integrating Mental Health and Substance Use Disorder Services (cont.) </vt:lpstr>
      <vt:lpstr>Next Steps </vt:lpstr>
      <vt:lpstr>PowerPoint Presentation</vt:lpstr>
      <vt:lpstr>PowerPoint Presentation</vt:lpstr>
      <vt:lpstr>PowerPoint Presentation</vt:lpstr>
      <vt:lpstr>PowerPoint Presentation</vt:lpstr>
      <vt:lpstr>PowerPoint Presentation</vt:lpstr>
      <vt:lpstr>PowerPoint Presentation</vt:lpstr>
    </vt:vector>
  </TitlesOfParts>
  <Company>NYS Department of Health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Golden</dc:creator>
  <cp:lastModifiedBy>Jacqueline S McGovern</cp:lastModifiedBy>
  <cp:revision>93</cp:revision>
  <dcterms:created xsi:type="dcterms:W3CDTF">2014-12-12T19:37:34Z</dcterms:created>
  <dcterms:modified xsi:type="dcterms:W3CDTF">2015-01-16T21:25:20Z</dcterms:modified>
</cp:coreProperties>
</file>